
<file path=[Content_Types].xml><?xml version="1.0" encoding="utf-8"?>
<Types xmlns="http://schemas.openxmlformats.org/package/2006/content-types">
  <Default Extension="jpeg" ContentType="image/jpeg"/>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7" r:id="rId2"/>
    <p:sldId id="260" r:id="rId3"/>
    <p:sldId id="261" r:id="rId4"/>
    <p:sldId id="262" r:id="rId5"/>
    <p:sldId id="267" r:id="rId6"/>
    <p:sldId id="271" r:id="rId7"/>
    <p:sldId id="272" r:id="rId8"/>
    <p:sldId id="273" r:id="rId9"/>
    <p:sldId id="274" r:id="rId10"/>
    <p:sldId id="275" r:id="rId11"/>
    <p:sldId id="288" r:id="rId12"/>
    <p:sldId id="276" r:id="rId13"/>
    <p:sldId id="277" r:id="rId14"/>
    <p:sldId id="289" r:id="rId15"/>
    <p:sldId id="279" r:id="rId16"/>
    <p:sldId id="280" r:id="rId17"/>
    <p:sldId id="281" r:id="rId18"/>
    <p:sldId id="291" r:id="rId19"/>
    <p:sldId id="282" r:id="rId20"/>
    <p:sldId id="290" r:id="rId21"/>
    <p:sldId id="293" r:id="rId22"/>
    <p:sldId id="292" r:id="rId23"/>
    <p:sldId id="307" r:id="rId24"/>
    <p:sldId id="294" r:id="rId25"/>
    <p:sldId id="295" r:id="rId26"/>
    <p:sldId id="296" r:id="rId27"/>
    <p:sldId id="297" r:id="rId28"/>
    <p:sldId id="298" r:id="rId29"/>
    <p:sldId id="299" r:id="rId30"/>
    <p:sldId id="305" r:id="rId31"/>
    <p:sldId id="302" r:id="rId32"/>
    <p:sldId id="303" r:id="rId33"/>
    <p:sldId id="304" r:id="rId34"/>
    <p:sldId id="300" r:id="rId35"/>
    <p:sldId id="306" r:id="rId36"/>
    <p:sldId id="308" r:id="rId3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10"/>
    <p:restoredTop sz="94648"/>
  </p:normalViewPr>
  <p:slideViewPr>
    <p:cSldViewPr>
      <p:cViewPr varScale="1">
        <p:scale>
          <a:sx n="112" d="100"/>
          <a:sy n="112" d="100"/>
        </p:scale>
        <p:origin x="1544" y="19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viewProps" Target="viewProps.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presProps" Target="presProps.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822960" y="758952"/>
            <a:ext cx="75438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825038" y="4455621"/>
            <a:ext cx="75438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21ADE63B-44A6-4FBB-BDEF-A486D32003C9}" type="datetimeFigureOut">
              <a:rPr lang="en-PH" smtClean="0"/>
              <a:t>1/30/22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665EAA59-4FE1-4922-B1A7-8F5F54B52C31}" type="slidenum">
              <a:rPr lang="en-PH" smtClean="0"/>
              <a:t>‹#›</a:t>
            </a:fld>
            <a:endParaRPr lang="en-PH"/>
          </a:p>
        </p:txBody>
      </p:sp>
      <p:cxnSp>
        <p:nvCxnSpPr>
          <p:cNvPr id="9" name="Straight Connector 8"/>
          <p:cNvCxnSpPr/>
          <p:nvPr/>
        </p:nvCxnSpPr>
        <p:spPr>
          <a:xfrm>
            <a:off x="905744" y="4343400"/>
            <a:ext cx="740664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6389570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1ADE63B-44A6-4FBB-BDEF-A486D32003C9}" type="datetimeFigureOut">
              <a:rPr lang="en-PH" smtClean="0"/>
              <a:t>1/30/22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665EAA59-4FE1-4922-B1A7-8F5F54B52C31}" type="slidenum">
              <a:rPr lang="en-PH" smtClean="0"/>
              <a:t>‹#›</a:t>
            </a:fld>
            <a:endParaRPr lang="en-PH"/>
          </a:p>
        </p:txBody>
      </p:sp>
    </p:spTree>
    <p:extLst>
      <p:ext uri="{BB962C8B-B14F-4D97-AF65-F5344CB8AC3E}">
        <p14:creationId xmlns:p14="http://schemas.microsoft.com/office/powerpoint/2010/main" val="66946360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6543675" y="414779"/>
            <a:ext cx="1971675" cy="5757421"/>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414779"/>
            <a:ext cx="5800725" cy="5757420"/>
          </a:xfrm>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1ADE63B-44A6-4FBB-BDEF-A486D32003C9}" type="datetimeFigureOut">
              <a:rPr lang="en-PH" smtClean="0"/>
              <a:t>1/30/22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665EAA59-4FE1-4922-B1A7-8F5F54B52C31}" type="slidenum">
              <a:rPr lang="en-PH" smtClean="0"/>
              <a:t>‹#›</a:t>
            </a:fld>
            <a:endParaRPr lang="en-PH"/>
          </a:p>
        </p:txBody>
      </p:sp>
    </p:spTree>
    <p:extLst>
      <p:ext uri="{BB962C8B-B14F-4D97-AF65-F5344CB8AC3E}">
        <p14:creationId xmlns:p14="http://schemas.microsoft.com/office/powerpoint/2010/main" val="16656023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1ADE63B-44A6-4FBB-BDEF-A486D32003C9}" type="datetimeFigureOut">
              <a:rPr lang="en-PH" smtClean="0"/>
              <a:t>1/30/22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665EAA59-4FE1-4922-B1A7-8F5F54B52C31}" type="slidenum">
              <a:rPr lang="en-PH" smtClean="0"/>
              <a:t>‹#›</a:t>
            </a:fld>
            <a:endParaRPr lang="en-PH"/>
          </a:p>
        </p:txBody>
      </p:sp>
    </p:spTree>
    <p:extLst>
      <p:ext uri="{BB962C8B-B14F-4D97-AF65-F5344CB8AC3E}">
        <p14:creationId xmlns:p14="http://schemas.microsoft.com/office/powerpoint/2010/main" val="25683253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22960" y="758952"/>
            <a:ext cx="75438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822960" y="4453128"/>
            <a:ext cx="75438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1ADE63B-44A6-4FBB-BDEF-A486D32003C9}" type="datetimeFigureOut">
              <a:rPr lang="en-PH" smtClean="0"/>
              <a:t>1/30/22</a:t>
            </a:fld>
            <a:endParaRPr lang="en-PH"/>
          </a:p>
        </p:txBody>
      </p:sp>
      <p:sp>
        <p:nvSpPr>
          <p:cNvPr id="5" name="Footer Placeholder 4"/>
          <p:cNvSpPr>
            <a:spLocks noGrp="1"/>
          </p:cNvSpPr>
          <p:nvPr>
            <p:ph type="ftr" sz="quarter" idx="11"/>
          </p:nvPr>
        </p:nvSpPr>
        <p:spPr/>
        <p:txBody>
          <a:bodyPr/>
          <a:lstStyle/>
          <a:p>
            <a:endParaRPr lang="en-PH"/>
          </a:p>
        </p:txBody>
      </p:sp>
      <p:sp>
        <p:nvSpPr>
          <p:cNvPr id="6" name="Slide Number Placeholder 5"/>
          <p:cNvSpPr>
            <a:spLocks noGrp="1"/>
          </p:cNvSpPr>
          <p:nvPr>
            <p:ph type="sldNum" sz="quarter" idx="12"/>
          </p:nvPr>
        </p:nvSpPr>
        <p:spPr/>
        <p:txBody>
          <a:bodyPr/>
          <a:lstStyle/>
          <a:p>
            <a:fld id="{665EAA59-4FE1-4922-B1A7-8F5F54B52C31}" type="slidenum">
              <a:rPr lang="en-PH" smtClean="0"/>
              <a:t>‹#›</a:t>
            </a:fld>
            <a:endParaRPr lang="en-PH"/>
          </a:p>
        </p:txBody>
      </p:sp>
      <p:cxnSp>
        <p:nvCxnSpPr>
          <p:cNvPr id="9" name="Straight Connector 8"/>
          <p:cNvCxnSpPr/>
          <p:nvPr/>
        </p:nvCxnSpPr>
        <p:spPr>
          <a:xfrm>
            <a:off x="905744" y="4343400"/>
            <a:ext cx="740664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48037082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822960" y="286604"/>
            <a:ext cx="7543800" cy="1450757"/>
          </a:xfrm>
        </p:spPr>
        <p:txBody>
          <a:bodyPr/>
          <a:lstStyle/>
          <a:p>
            <a:r>
              <a:rPr lang="en-US"/>
              <a:t>Click to edit Master title style</a:t>
            </a:r>
            <a:endParaRPr lang="en-US" dirty="0"/>
          </a:p>
        </p:txBody>
      </p:sp>
      <p:sp>
        <p:nvSpPr>
          <p:cNvPr id="3" name="Content Placeholder 2"/>
          <p:cNvSpPr>
            <a:spLocks noGrp="1"/>
          </p:cNvSpPr>
          <p:nvPr>
            <p:ph sz="half" idx="1"/>
          </p:nvPr>
        </p:nvSpPr>
        <p:spPr>
          <a:xfrm>
            <a:off x="822960" y="1845734"/>
            <a:ext cx="3703320"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63440" y="1845736"/>
            <a:ext cx="3703320" cy="4023359"/>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21ADE63B-44A6-4FBB-BDEF-A486D32003C9}" type="datetimeFigureOut">
              <a:rPr lang="en-PH" smtClean="0"/>
              <a:t>1/30/22</a:t>
            </a:fld>
            <a:endParaRPr lang="en-PH"/>
          </a:p>
        </p:txBody>
      </p:sp>
      <p:sp>
        <p:nvSpPr>
          <p:cNvPr id="6" name="Footer Placeholder 5"/>
          <p:cNvSpPr>
            <a:spLocks noGrp="1"/>
          </p:cNvSpPr>
          <p:nvPr>
            <p:ph type="ftr" sz="quarter" idx="11"/>
          </p:nvPr>
        </p:nvSpPr>
        <p:spPr/>
        <p:txBody>
          <a:bodyPr/>
          <a:lstStyle/>
          <a:p>
            <a:endParaRPr lang="en-PH"/>
          </a:p>
        </p:txBody>
      </p:sp>
      <p:sp>
        <p:nvSpPr>
          <p:cNvPr id="7" name="Slide Number Placeholder 6"/>
          <p:cNvSpPr>
            <a:spLocks noGrp="1"/>
          </p:cNvSpPr>
          <p:nvPr>
            <p:ph type="sldNum" sz="quarter" idx="12"/>
          </p:nvPr>
        </p:nvSpPr>
        <p:spPr/>
        <p:txBody>
          <a:bodyPr/>
          <a:lstStyle/>
          <a:p>
            <a:fld id="{665EAA59-4FE1-4922-B1A7-8F5F54B52C31}" type="slidenum">
              <a:rPr lang="en-PH" smtClean="0"/>
              <a:t>‹#›</a:t>
            </a:fld>
            <a:endParaRPr lang="en-PH"/>
          </a:p>
        </p:txBody>
      </p:sp>
    </p:spTree>
    <p:extLst>
      <p:ext uri="{BB962C8B-B14F-4D97-AF65-F5344CB8AC3E}">
        <p14:creationId xmlns:p14="http://schemas.microsoft.com/office/powerpoint/2010/main" val="61978460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822960" y="286604"/>
            <a:ext cx="7543800" cy="1450757"/>
          </a:xfrm>
        </p:spPr>
        <p:txBody>
          <a:bodyPr/>
          <a:lstStyle/>
          <a:p>
            <a:r>
              <a:rPr lang="en-US"/>
              <a:t>Click to edit Master title style</a:t>
            </a:r>
            <a:endParaRPr lang="en-US" dirty="0"/>
          </a:p>
        </p:txBody>
      </p:sp>
      <p:sp>
        <p:nvSpPr>
          <p:cNvPr id="3" name="Text Placeholder 2"/>
          <p:cNvSpPr>
            <a:spLocks noGrp="1"/>
          </p:cNvSpPr>
          <p:nvPr>
            <p:ph type="body" idx="1"/>
          </p:nvPr>
        </p:nvSpPr>
        <p:spPr>
          <a:xfrm>
            <a:off x="822960" y="1846052"/>
            <a:ext cx="370332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22960" y="2582334"/>
            <a:ext cx="3703320" cy="32867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63440" y="1846052"/>
            <a:ext cx="370332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63440" y="2582334"/>
            <a:ext cx="3703320" cy="32867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21ADE63B-44A6-4FBB-BDEF-A486D32003C9}" type="datetimeFigureOut">
              <a:rPr lang="en-PH" smtClean="0"/>
              <a:t>1/30/22</a:t>
            </a:fld>
            <a:endParaRPr lang="en-PH"/>
          </a:p>
        </p:txBody>
      </p:sp>
      <p:sp>
        <p:nvSpPr>
          <p:cNvPr id="8" name="Footer Placeholder 7"/>
          <p:cNvSpPr>
            <a:spLocks noGrp="1"/>
          </p:cNvSpPr>
          <p:nvPr>
            <p:ph type="ftr" sz="quarter" idx="11"/>
          </p:nvPr>
        </p:nvSpPr>
        <p:spPr/>
        <p:txBody>
          <a:bodyPr/>
          <a:lstStyle/>
          <a:p>
            <a:endParaRPr lang="en-PH"/>
          </a:p>
        </p:txBody>
      </p:sp>
      <p:sp>
        <p:nvSpPr>
          <p:cNvPr id="9" name="Slide Number Placeholder 8"/>
          <p:cNvSpPr>
            <a:spLocks noGrp="1"/>
          </p:cNvSpPr>
          <p:nvPr>
            <p:ph type="sldNum" sz="quarter" idx="12"/>
          </p:nvPr>
        </p:nvSpPr>
        <p:spPr/>
        <p:txBody>
          <a:bodyPr/>
          <a:lstStyle/>
          <a:p>
            <a:fld id="{665EAA59-4FE1-4922-B1A7-8F5F54B52C31}" type="slidenum">
              <a:rPr lang="en-PH" smtClean="0"/>
              <a:t>‹#›</a:t>
            </a:fld>
            <a:endParaRPr lang="en-PH"/>
          </a:p>
        </p:txBody>
      </p:sp>
    </p:spTree>
    <p:extLst>
      <p:ext uri="{BB962C8B-B14F-4D97-AF65-F5344CB8AC3E}">
        <p14:creationId xmlns:p14="http://schemas.microsoft.com/office/powerpoint/2010/main" val="6473480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21ADE63B-44A6-4FBB-BDEF-A486D32003C9}" type="datetimeFigureOut">
              <a:rPr lang="en-PH" smtClean="0"/>
              <a:t>1/30/22</a:t>
            </a:fld>
            <a:endParaRPr lang="en-PH"/>
          </a:p>
        </p:txBody>
      </p:sp>
      <p:sp>
        <p:nvSpPr>
          <p:cNvPr id="4" name="Footer Placeholder 3"/>
          <p:cNvSpPr>
            <a:spLocks noGrp="1"/>
          </p:cNvSpPr>
          <p:nvPr>
            <p:ph type="ftr" sz="quarter" idx="11"/>
          </p:nvPr>
        </p:nvSpPr>
        <p:spPr/>
        <p:txBody>
          <a:bodyPr/>
          <a:lstStyle/>
          <a:p>
            <a:endParaRPr lang="en-PH"/>
          </a:p>
        </p:txBody>
      </p:sp>
      <p:sp>
        <p:nvSpPr>
          <p:cNvPr id="5" name="Slide Number Placeholder 4"/>
          <p:cNvSpPr>
            <a:spLocks noGrp="1"/>
          </p:cNvSpPr>
          <p:nvPr>
            <p:ph type="sldNum" sz="quarter" idx="12"/>
          </p:nvPr>
        </p:nvSpPr>
        <p:spPr/>
        <p:txBody>
          <a:bodyPr/>
          <a:lstStyle/>
          <a:p>
            <a:fld id="{665EAA59-4FE1-4922-B1A7-8F5F54B52C31}" type="slidenum">
              <a:rPr lang="en-PH" smtClean="0"/>
              <a:t>‹#›</a:t>
            </a:fld>
            <a:endParaRPr lang="en-PH"/>
          </a:p>
        </p:txBody>
      </p:sp>
    </p:spTree>
    <p:extLst>
      <p:ext uri="{BB962C8B-B14F-4D97-AF65-F5344CB8AC3E}">
        <p14:creationId xmlns:p14="http://schemas.microsoft.com/office/powerpoint/2010/main" val="36991396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2382" y="6400800"/>
            <a:ext cx="9141619"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2" y="633431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21ADE63B-44A6-4FBB-BDEF-A486D32003C9}" type="datetimeFigureOut">
              <a:rPr lang="en-PH" smtClean="0"/>
              <a:t>1/30/22</a:t>
            </a:fld>
            <a:endParaRPr lang="en-PH"/>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PH"/>
          </a:p>
        </p:txBody>
      </p:sp>
      <p:sp>
        <p:nvSpPr>
          <p:cNvPr id="9" name="Slide Number Placeholder 8"/>
          <p:cNvSpPr>
            <a:spLocks noGrp="1"/>
          </p:cNvSpPr>
          <p:nvPr>
            <p:ph type="sldNum" sz="quarter" idx="12"/>
          </p:nvPr>
        </p:nvSpPr>
        <p:spPr/>
        <p:txBody>
          <a:bodyPr/>
          <a:lstStyle/>
          <a:p>
            <a:fld id="{665EAA59-4FE1-4922-B1A7-8F5F54B52C31}" type="slidenum">
              <a:rPr lang="en-PH" smtClean="0"/>
              <a:t>‹#›</a:t>
            </a:fld>
            <a:endParaRPr lang="en-PH"/>
          </a:p>
        </p:txBody>
      </p:sp>
    </p:spTree>
    <p:extLst>
      <p:ext uri="{BB962C8B-B14F-4D97-AF65-F5344CB8AC3E}">
        <p14:creationId xmlns:p14="http://schemas.microsoft.com/office/powerpoint/2010/main" val="24382747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3" y="0"/>
            <a:ext cx="3038093"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3030053" y="0"/>
            <a:ext cx="48006"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342900" y="594359"/>
            <a:ext cx="2400300" cy="2286000"/>
          </a:xfrm>
        </p:spPr>
        <p:txBody>
          <a:bodyPr anchor="b">
            <a:normAutofit/>
          </a:bodyPr>
          <a:lstStyle>
            <a:lvl1pPr>
              <a:defRPr sz="36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3460237" y="731520"/>
            <a:ext cx="5009393" cy="5257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342900" y="2926080"/>
            <a:ext cx="24003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349134" y="6459786"/>
            <a:ext cx="1963883" cy="365125"/>
          </a:xfrm>
        </p:spPr>
        <p:txBody>
          <a:bodyPr/>
          <a:lstStyle>
            <a:lvl1pPr algn="l">
              <a:defRPr/>
            </a:lvl1pPr>
          </a:lstStyle>
          <a:p>
            <a:fld id="{21ADE63B-44A6-4FBB-BDEF-A486D32003C9}" type="datetimeFigureOut">
              <a:rPr lang="en-PH" smtClean="0"/>
              <a:t>1/30/22</a:t>
            </a:fld>
            <a:endParaRPr lang="en-PH"/>
          </a:p>
        </p:txBody>
      </p:sp>
      <p:sp>
        <p:nvSpPr>
          <p:cNvPr id="6" name="Footer Placeholder 5"/>
          <p:cNvSpPr>
            <a:spLocks noGrp="1"/>
          </p:cNvSpPr>
          <p:nvPr>
            <p:ph type="ftr" sz="quarter" idx="11"/>
          </p:nvPr>
        </p:nvSpPr>
        <p:spPr>
          <a:xfrm>
            <a:off x="3600450" y="6459786"/>
            <a:ext cx="3486150" cy="365125"/>
          </a:xfrm>
        </p:spPr>
        <p:txBody>
          <a:bodyPr/>
          <a:lstStyle>
            <a:lvl1pPr algn="l">
              <a:defRPr>
                <a:solidFill>
                  <a:schemeClr val="tx2"/>
                </a:solidFill>
              </a:defRPr>
            </a:lvl1pPr>
          </a:lstStyle>
          <a:p>
            <a:endParaRPr lang="en-PH"/>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665EAA59-4FE1-4922-B1A7-8F5F54B52C31}" type="slidenum">
              <a:rPr lang="en-PH" smtClean="0"/>
              <a:t>‹#›</a:t>
            </a:fld>
            <a:endParaRPr lang="en-PH"/>
          </a:p>
        </p:txBody>
      </p:sp>
    </p:spTree>
    <p:extLst>
      <p:ext uri="{BB962C8B-B14F-4D97-AF65-F5344CB8AC3E}">
        <p14:creationId xmlns:p14="http://schemas.microsoft.com/office/powerpoint/2010/main" val="206865151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9141619"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2" y="4915076"/>
            <a:ext cx="9141619"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22960" y="5074920"/>
            <a:ext cx="7589520" cy="822960"/>
          </a:xfrm>
        </p:spPr>
        <p:txBody>
          <a:bodyPr tIns="0" bIns="0" anchor="b">
            <a:noAutofit/>
          </a:bodyPr>
          <a:lstStyle>
            <a:lvl1pPr>
              <a:defRPr sz="3600" b="0">
                <a:solidFill>
                  <a:srgbClr val="FFFFFF"/>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12" y="0"/>
            <a:ext cx="9143989" cy="4915076"/>
          </a:xfrm>
          <a:blipFill>
            <a:blip r:embed="rId2"/>
            <a:stretch>
              <a:fillRect/>
            </a:stretch>
          </a:blipFill>
        </p:spPr>
        <p:txBody>
          <a:bodyPr lIns="457200" tIns="457200" anchor="t"/>
          <a:lstStyle>
            <a:lvl1pPr marL="0" indent="0">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822959" y="5907024"/>
            <a:ext cx="7589520"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1ADE63B-44A6-4FBB-BDEF-A486D32003C9}" type="datetimeFigureOut">
              <a:rPr lang="en-PH" smtClean="0"/>
              <a:t>1/30/22</a:t>
            </a:fld>
            <a:endParaRPr lang="en-PH"/>
          </a:p>
        </p:txBody>
      </p:sp>
      <p:sp>
        <p:nvSpPr>
          <p:cNvPr id="6" name="Footer Placeholder 5"/>
          <p:cNvSpPr>
            <a:spLocks noGrp="1"/>
          </p:cNvSpPr>
          <p:nvPr>
            <p:ph type="ftr" sz="quarter" idx="11"/>
          </p:nvPr>
        </p:nvSpPr>
        <p:spPr/>
        <p:txBody>
          <a:bodyPr/>
          <a:lstStyle/>
          <a:p>
            <a:endParaRPr lang="en-PH"/>
          </a:p>
        </p:txBody>
      </p:sp>
      <p:sp>
        <p:nvSpPr>
          <p:cNvPr id="7" name="Slide Number Placeholder 6"/>
          <p:cNvSpPr>
            <a:spLocks noGrp="1"/>
          </p:cNvSpPr>
          <p:nvPr>
            <p:ph type="sldNum" sz="quarter" idx="12"/>
          </p:nvPr>
        </p:nvSpPr>
        <p:spPr/>
        <p:txBody>
          <a:bodyPr/>
          <a:lstStyle/>
          <a:p>
            <a:fld id="{665EAA59-4FE1-4922-B1A7-8F5F54B52C31}" type="slidenum">
              <a:rPr lang="en-PH" smtClean="0"/>
              <a:t>‹#›</a:t>
            </a:fld>
            <a:endParaRPr lang="en-PH"/>
          </a:p>
        </p:txBody>
      </p:sp>
    </p:spTree>
    <p:extLst>
      <p:ext uri="{BB962C8B-B14F-4D97-AF65-F5344CB8AC3E}">
        <p14:creationId xmlns:p14="http://schemas.microsoft.com/office/powerpoint/2010/main" val="33576487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0" y="6400800"/>
            <a:ext cx="9144001"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0" y="6334315"/>
            <a:ext cx="9144001" cy="6599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822960" y="286604"/>
            <a:ext cx="7543800" cy="1450757"/>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822959" y="1845734"/>
            <a:ext cx="7543801" cy="4023360"/>
          </a:xfrm>
          <a:prstGeom prst="rect">
            <a:avLst/>
          </a:prstGeom>
        </p:spPr>
        <p:txBody>
          <a:bodyPr vert="horz" lIns="0" tIns="45720" rIns="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22961" y="6459786"/>
            <a:ext cx="1854203" cy="365125"/>
          </a:xfrm>
          <a:prstGeom prst="rect">
            <a:avLst/>
          </a:prstGeom>
        </p:spPr>
        <p:txBody>
          <a:bodyPr vert="horz" lIns="91440" tIns="45720" rIns="91440" bIns="45720" rtlCol="0" anchor="ctr"/>
          <a:lstStyle>
            <a:lvl1pPr algn="l">
              <a:defRPr sz="900">
                <a:solidFill>
                  <a:srgbClr val="FFFFFF"/>
                </a:solidFill>
              </a:defRPr>
            </a:lvl1pPr>
          </a:lstStyle>
          <a:p>
            <a:fld id="{21ADE63B-44A6-4FBB-BDEF-A486D32003C9}" type="datetimeFigureOut">
              <a:rPr lang="en-PH" smtClean="0"/>
              <a:t>1/30/22</a:t>
            </a:fld>
            <a:endParaRPr lang="en-PH"/>
          </a:p>
        </p:txBody>
      </p:sp>
      <p:sp>
        <p:nvSpPr>
          <p:cNvPr id="5" name="Footer Placeholder 4"/>
          <p:cNvSpPr>
            <a:spLocks noGrp="1"/>
          </p:cNvSpPr>
          <p:nvPr>
            <p:ph type="ftr" sz="quarter" idx="3"/>
          </p:nvPr>
        </p:nvSpPr>
        <p:spPr>
          <a:xfrm>
            <a:off x="2764639" y="6459786"/>
            <a:ext cx="3617103"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PH"/>
          </a:p>
        </p:txBody>
      </p:sp>
      <p:sp>
        <p:nvSpPr>
          <p:cNvPr id="6" name="Slide Number Placeholder 5"/>
          <p:cNvSpPr>
            <a:spLocks noGrp="1"/>
          </p:cNvSpPr>
          <p:nvPr>
            <p:ph type="sldNum" sz="quarter" idx="4"/>
          </p:nvPr>
        </p:nvSpPr>
        <p:spPr>
          <a:xfrm>
            <a:off x="7425344" y="6459786"/>
            <a:ext cx="984019" cy="365125"/>
          </a:xfrm>
          <a:prstGeom prst="rect">
            <a:avLst/>
          </a:prstGeom>
        </p:spPr>
        <p:txBody>
          <a:bodyPr vert="horz" lIns="91440" tIns="45720" rIns="91440" bIns="45720" rtlCol="0" anchor="ctr"/>
          <a:lstStyle>
            <a:lvl1pPr algn="r">
              <a:defRPr sz="1050">
                <a:solidFill>
                  <a:srgbClr val="FFFFFF"/>
                </a:solidFill>
              </a:defRPr>
            </a:lvl1pPr>
          </a:lstStyle>
          <a:p>
            <a:fld id="{665EAA59-4FE1-4922-B1A7-8F5F54B52C31}" type="slidenum">
              <a:rPr lang="en-PH" smtClean="0"/>
              <a:t>‹#›</a:t>
            </a:fld>
            <a:endParaRPr lang="en-PH"/>
          </a:p>
        </p:txBody>
      </p:sp>
      <p:cxnSp>
        <p:nvCxnSpPr>
          <p:cNvPr id="10" name="Straight Connector 9"/>
          <p:cNvCxnSpPr/>
          <p:nvPr/>
        </p:nvCxnSpPr>
        <p:spPr>
          <a:xfrm>
            <a:off x="895149" y="1737845"/>
            <a:ext cx="74752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7444598"/>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66800" y="990600"/>
            <a:ext cx="7086600" cy="4524315"/>
          </a:xfrm>
          <a:prstGeom prst="rect">
            <a:avLst/>
          </a:prstGeom>
          <a:noFill/>
        </p:spPr>
        <p:txBody>
          <a:bodyPr wrap="square" rtlCol="0">
            <a:spAutoFit/>
          </a:bodyPr>
          <a:lstStyle/>
          <a:p>
            <a:pPr algn="ctr"/>
            <a:r>
              <a:rPr lang="en-US" sz="3600" b="1" dirty="0">
                <a:latin typeface="Arial" panose="020B0604020202020204" pitchFamily="34" charset="0"/>
                <a:cs typeface="Arial" panose="020B0604020202020204" pitchFamily="34" charset="0"/>
              </a:rPr>
              <a:t>FACING OUR DAILY BATTLES:     The Practice of Endurance, Perseverance and Patience</a:t>
            </a:r>
          </a:p>
          <a:p>
            <a:pPr algn="ctr"/>
            <a:r>
              <a:rPr lang="en-US" sz="3600" b="1" dirty="0">
                <a:latin typeface="Arial" panose="020B0604020202020204" pitchFamily="34" charset="0"/>
                <a:cs typeface="Arial" panose="020B0604020202020204" pitchFamily="34" charset="0"/>
              </a:rPr>
              <a:t>(Part 2) </a:t>
            </a:r>
            <a:endParaRPr lang="en-PH" sz="3600" b="1" dirty="0">
              <a:latin typeface="Arial" panose="020B0604020202020204" pitchFamily="34" charset="0"/>
              <a:cs typeface="Arial" panose="020B0604020202020204" pitchFamily="34" charset="0"/>
            </a:endParaRPr>
          </a:p>
          <a:p>
            <a:pPr algn="ctr"/>
            <a:r>
              <a:rPr lang="en-PH" sz="3600" b="1" dirty="0">
                <a:latin typeface="Arial" panose="020B0604020202020204" pitchFamily="34" charset="0"/>
                <a:cs typeface="Arial" panose="020B0604020202020204" pitchFamily="34" charset="0"/>
              </a:rPr>
              <a:t> </a:t>
            </a:r>
          </a:p>
          <a:p>
            <a:pPr algn="ctr"/>
            <a:r>
              <a:rPr lang="en-PH" sz="3600" b="1" dirty="0">
                <a:latin typeface="Arial" panose="020B0604020202020204" pitchFamily="34" charset="0"/>
                <a:cs typeface="Arial" panose="020B0604020202020204" pitchFamily="34" charset="0"/>
              </a:rPr>
              <a:t>Hebrews 6:11-12</a:t>
            </a:r>
          </a:p>
          <a:p>
            <a:pPr algn="ctr"/>
            <a:r>
              <a:rPr lang="en-PH" sz="3600" b="1" dirty="0">
                <a:latin typeface="Arial" panose="020B0604020202020204" pitchFamily="34" charset="0"/>
                <a:cs typeface="Arial" panose="020B0604020202020204" pitchFamily="34" charset="0"/>
              </a:rPr>
              <a:t>Hebrews 10:35-36</a:t>
            </a:r>
          </a:p>
          <a:p>
            <a:pPr algn="ctr"/>
            <a:r>
              <a:rPr lang="en-PH" sz="3600" b="1" dirty="0">
                <a:latin typeface="Arial" panose="020B0604020202020204" pitchFamily="34" charset="0"/>
                <a:cs typeface="Arial" panose="020B0604020202020204" pitchFamily="34" charset="0"/>
              </a:rPr>
              <a:t>Revelation 14:12</a:t>
            </a:r>
          </a:p>
        </p:txBody>
      </p:sp>
    </p:spTree>
    <p:extLst>
      <p:ext uri="{BB962C8B-B14F-4D97-AF65-F5344CB8AC3E}">
        <p14:creationId xmlns:p14="http://schemas.microsoft.com/office/powerpoint/2010/main" val="147179091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14400" y="457200"/>
            <a:ext cx="7467600" cy="1938992"/>
          </a:xfrm>
          <a:prstGeom prst="rect">
            <a:avLst/>
          </a:prstGeom>
          <a:noFill/>
        </p:spPr>
        <p:txBody>
          <a:bodyPr wrap="square" rtlCol="0">
            <a:spAutoFit/>
          </a:bodyPr>
          <a:lstStyle/>
          <a:p>
            <a:pPr lvl="0"/>
            <a:r>
              <a:rPr lang="en-PH" sz="4000" b="1" dirty="0">
                <a:latin typeface="Arial" panose="020B0604020202020204" pitchFamily="34" charset="0"/>
                <a:cs typeface="Arial" panose="020B0604020202020204" pitchFamily="34" charset="0"/>
              </a:rPr>
              <a:t>2.  WE ARE SUSTAINED AMIDST TRIALS AND TRIBULATIONS! </a:t>
            </a:r>
            <a:endParaRPr lang="en-PH" sz="4000" dirty="0">
              <a:latin typeface="Arial" panose="020B0604020202020204" pitchFamily="34" charset="0"/>
              <a:cs typeface="Arial" panose="020B0604020202020204" pitchFamily="34" charset="0"/>
            </a:endParaRPr>
          </a:p>
        </p:txBody>
      </p:sp>
      <p:sp>
        <p:nvSpPr>
          <p:cNvPr id="3" name="TextBox 2"/>
          <p:cNvSpPr txBox="1"/>
          <p:nvPr/>
        </p:nvSpPr>
        <p:spPr>
          <a:xfrm>
            <a:off x="914400" y="3008055"/>
            <a:ext cx="7467600" cy="1938992"/>
          </a:xfrm>
          <a:prstGeom prst="rect">
            <a:avLst/>
          </a:prstGeom>
          <a:noFill/>
        </p:spPr>
        <p:txBody>
          <a:bodyPr wrap="square" rtlCol="0">
            <a:spAutoFit/>
          </a:bodyPr>
          <a:lstStyle/>
          <a:p>
            <a:pPr lvl="0"/>
            <a:r>
              <a:rPr lang="en-PH" sz="4000" b="1" dirty="0">
                <a:latin typeface="Arial" panose="020B0604020202020204" pitchFamily="34" charset="0"/>
                <a:cs typeface="Arial" panose="020B0604020202020204" pitchFamily="34" charset="0"/>
              </a:rPr>
              <a:t>a. God often uses these as tools for our growth and maturity (James 1:2-4).</a:t>
            </a:r>
          </a:p>
        </p:txBody>
      </p:sp>
    </p:spTree>
    <p:extLst>
      <p:ext uri="{BB962C8B-B14F-4D97-AF65-F5344CB8AC3E}">
        <p14:creationId xmlns:p14="http://schemas.microsoft.com/office/powerpoint/2010/main" val="147179091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990600" y="990600"/>
            <a:ext cx="6781800" cy="3477875"/>
          </a:xfrm>
          <a:prstGeom prst="rect">
            <a:avLst/>
          </a:prstGeom>
          <a:noFill/>
        </p:spPr>
        <p:txBody>
          <a:bodyPr wrap="square" rtlCol="0">
            <a:spAutoFit/>
          </a:bodyPr>
          <a:lstStyle/>
          <a:p>
            <a:r>
              <a:rPr lang="en-PH" sz="4400" b="1" dirty="0">
                <a:latin typeface="Arial" panose="020B0604020202020204" pitchFamily="34" charset="0"/>
                <a:cs typeface="Arial" panose="020B0604020202020204" pitchFamily="34" charset="0"/>
              </a:rPr>
              <a:t>b.  Despite afflictions we demonstrate Christ’s character through our lives  (1 Thess. 1:4-7;        2 Cor. 6:4-10; Jas. 1:12).</a:t>
            </a:r>
          </a:p>
        </p:txBody>
      </p:sp>
    </p:spTree>
    <p:extLst>
      <p:ext uri="{BB962C8B-B14F-4D97-AF65-F5344CB8AC3E}">
        <p14:creationId xmlns:p14="http://schemas.microsoft.com/office/powerpoint/2010/main" val="107387671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14400" y="685800"/>
            <a:ext cx="7543800" cy="4339650"/>
          </a:xfrm>
          <a:prstGeom prst="rect">
            <a:avLst/>
          </a:prstGeom>
          <a:noFill/>
        </p:spPr>
        <p:txBody>
          <a:bodyPr wrap="square" rtlCol="0">
            <a:spAutoFit/>
          </a:bodyPr>
          <a:lstStyle/>
          <a:p>
            <a:pPr lvl="0"/>
            <a:r>
              <a:rPr lang="en-PH" sz="4000" b="1" dirty="0">
                <a:latin typeface="Arial" panose="020B0604020202020204" pitchFamily="34" charset="0"/>
                <a:cs typeface="Arial" panose="020B0604020202020204" pitchFamily="34" charset="0"/>
              </a:rPr>
              <a:t>3.   WE HAVE THE ASSURANCE OF HOPE!</a:t>
            </a:r>
            <a:endParaRPr lang="en-PH" sz="4000" dirty="0">
              <a:latin typeface="Arial" panose="020B0604020202020204" pitchFamily="34" charset="0"/>
              <a:cs typeface="Arial" panose="020B0604020202020204" pitchFamily="34" charset="0"/>
            </a:endParaRPr>
          </a:p>
          <a:p>
            <a:endParaRPr lang="en-PH" sz="4000" b="1" dirty="0">
              <a:latin typeface="Arial" panose="020B0604020202020204" pitchFamily="34" charset="0"/>
              <a:cs typeface="Arial" panose="020B0604020202020204" pitchFamily="34" charset="0"/>
            </a:endParaRP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Psalm 92:12 </a:t>
            </a: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1 Thess. 1:3, 10</a:t>
            </a: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Rom. 5:2</a:t>
            </a:r>
          </a:p>
          <a:p>
            <a:endParaRPr lang="en-PH" sz="36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26506269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762000" y="838200"/>
            <a:ext cx="7772400" cy="3293209"/>
          </a:xfrm>
          <a:prstGeom prst="rect">
            <a:avLst/>
          </a:prstGeom>
          <a:noFill/>
        </p:spPr>
        <p:txBody>
          <a:bodyPr wrap="square" rtlCol="0">
            <a:spAutoFit/>
          </a:bodyPr>
          <a:lstStyle/>
          <a:p>
            <a:pPr lvl="0"/>
            <a:r>
              <a:rPr lang="en-PH" sz="4400" b="1" dirty="0">
                <a:latin typeface="Arial" panose="020B0604020202020204" pitchFamily="34" charset="0"/>
                <a:cs typeface="Arial" panose="020B0604020202020204" pitchFamily="34" charset="0"/>
              </a:rPr>
              <a:t>4. WE ARE ENLIVENED WITH  JOY!</a:t>
            </a:r>
          </a:p>
          <a:p>
            <a:pPr lvl="0"/>
            <a:endParaRPr lang="en-PH" sz="4000" b="1" dirty="0">
              <a:latin typeface="Arial" panose="020B0604020202020204" pitchFamily="34" charset="0"/>
              <a:cs typeface="Arial" panose="020B0604020202020204" pitchFamily="34" charset="0"/>
            </a:endParaRPr>
          </a:p>
          <a:p>
            <a:r>
              <a:rPr lang="en-PH" sz="4000" b="1" dirty="0">
                <a:latin typeface="Arial" panose="020B0604020202020204" pitchFamily="34" charset="0"/>
                <a:cs typeface="Arial" panose="020B0604020202020204" pitchFamily="34" charset="0"/>
              </a:rPr>
              <a:t>Rom. 5:2-3; 12:12; Col. 1:11-12; </a:t>
            </a:r>
          </a:p>
          <a:p>
            <a:r>
              <a:rPr lang="en-PH" sz="4000" b="1" dirty="0">
                <a:latin typeface="Arial" panose="020B0604020202020204" pitchFamily="34" charset="0"/>
                <a:cs typeface="Arial" panose="020B0604020202020204" pitchFamily="34" charset="0"/>
              </a:rPr>
              <a:t>Heb. 12:2</a:t>
            </a:r>
          </a:p>
        </p:txBody>
      </p:sp>
    </p:spTree>
    <p:extLst>
      <p:ext uri="{BB962C8B-B14F-4D97-AF65-F5344CB8AC3E}">
        <p14:creationId xmlns:p14="http://schemas.microsoft.com/office/powerpoint/2010/main" val="326506269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90600" y="838200"/>
            <a:ext cx="7543800" cy="4154984"/>
          </a:xfrm>
          <a:prstGeom prst="rect">
            <a:avLst/>
          </a:prstGeom>
          <a:noFill/>
        </p:spPr>
        <p:txBody>
          <a:bodyPr wrap="square" rtlCol="0">
            <a:spAutoFit/>
          </a:bodyPr>
          <a:lstStyle/>
          <a:p>
            <a:r>
              <a:rPr lang="en-PH" sz="4400" b="1" dirty="0">
                <a:latin typeface="Arial" panose="020B0604020202020204" pitchFamily="34" charset="0"/>
                <a:cs typeface="Arial" panose="020B0604020202020204" pitchFamily="34" charset="0"/>
              </a:rPr>
              <a:t>Do we take time to thank God for every trial?  </a:t>
            </a:r>
          </a:p>
          <a:p>
            <a:endParaRPr lang="en-PH" sz="4400" b="1" dirty="0">
              <a:latin typeface="Arial" panose="020B0604020202020204" pitchFamily="34" charset="0"/>
              <a:cs typeface="Arial" panose="020B0604020202020204" pitchFamily="34" charset="0"/>
            </a:endParaRPr>
          </a:p>
          <a:p>
            <a:r>
              <a:rPr lang="en-PH" sz="4400" b="1" dirty="0">
                <a:latin typeface="Arial" panose="020B0604020202020204" pitchFamily="34" charset="0"/>
                <a:cs typeface="Arial" panose="020B0604020202020204" pitchFamily="34" charset="0"/>
              </a:rPr>
              <a:t>Do we know how to rejoice in all things and all circumstances?</a:t>
            </a:r>
          </a:p>
        </p:txBody>
      </p:sp>
    </p:spTree>
    <p:extLst>
      <p:ext uri="{BB962C8B-B14F-4D97-AF65-F5344CB8AC3E}">
        <p14:creationId xmlns:p14="http://schemas.microsoft.com/office/powerpoint/2010/main" val="14666183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838200" y="838200"/>
            <a:ext cx="7620000" cy="4401205"/>
          </a:xfrm>
          <a:prstGeom prst="rect">
            <a:avLst/>
          </a:prstGeom>
          <a:noFill/>
        </p:spPr>
        <p:txBody>
          <a:bodyPr wrap="square" rtlCol="0">
            <a:spAutoFit/>
          </a:bodyPr>
          <a:lstStyle/>
          <a:p>
            <a:pPr marL="742950" lvl="0" indent="-742950">
              <a:buAutoNum type="arabicPeriod" startAt="5"/>
            </a:pPr>
            <a:r>
              <a:rPr lang="en-PH" sz="4000" b="1" dirty="0">
                <a:latin typeface="Arial" panose="020B0604020202020204" pitchFamily="34" charset="0"/>
                <a:cs typeface="Arial" panose="020B0604020202020204" pitchFamily="34" charset="0"/>
              </a:rPr>
              <a:t>WE REALIZE GOD’S GIFT OF LOVE AND UNITY!</a:t>
            </a:r>
          </a:p>
          <a:p>
            <a:pPr marL="742950" lvl="0" indent="-742950">
              <a:buAutoNum type="arabicPeriod" startAt="5"/>
            </a:pPr>
            <a:endParaRPr lang="en-PH" sz="4000" b="1" dirty="0">
              <a:latin typeface="Arial" panose="020B0604020202020204" pitchFamily="34" charset="0"/>
              <a:cs typeface="Arial" panose="020B0604020202020204" pitchFamily="34" charset="0"/>
            </a:endParaRP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1 Cor. 13:4, 7; 2 Tim. 2:10</a:t>
            </a: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Ephesians 4:1-3  </a:t>
            </a: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Colossians 3:12-13</a:t>
            </a:r>
          </a:p>
          <a:p>
            <a:endParaRPr lang="en-PH" sz="40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26506269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14400" y="609600"/>
            <a:ext cx="7315200" cy="4401205"/>
          </a:xfrm>
          <a:prstGeom prst="rect">
            <a:avLst/>
          </a:prstGeom>
          <a:noFill/>
        </p:spPr>
        <p:txBody>
          <a:bodyPr wrap="square" rtlCol="0">
            <a:spAutoFit/>
          </a:bodyPr>
          <a:lstStyle/>
          <a:p>
            <a:pPr lvl="0"/>
            <a:r>
              <a:rPr lang="en-PH" sz="4000" b="1" dirty="0">
                <a:latin typeface="Arial" panose="020B0604020202020204" pitchFamily="34" charset="0"/>
                <a:cs typeface="Arial" panose="020B0604020202020204" pitchFamily="34" charset="0"/>
              </a:rPr>
              <a:t>6.  WE ANTICIPATE THE COMING OF THE LORD!</a:t>
            </a:r>
          </a:p>
          <a:p>
            <a:pPr marL="742950" lvl="0" indent="-742950">
              <a:buAutoNum type="arabicPeriod" startAt="7"/>
            </a:pPr>
            <a:endParaRPr lang="en-PH" sz="4000" dirty="0">
              <a:latin typeface="Arial" panose="020B0604020202020204" pitchFamily="34" charset="0"/>
              <a:cs typeface="Arial" panose="020B0604020202020204" pitchFamily="34" charset="0"/>
            </a:endParaRP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Hebrews 6:12 </a:t>
            </a: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James 5:1ff</a:t>
            </a: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Luke 12:35-38 </a:t>
            </a:r>
          </a:p>
          <a:p>
            <a:endParaRPr lang="en-PH" sz="40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26506269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914400" y="1088172"/>
            <a:ext cx="7543800" cy="3170099"/>
          </a:xfrm>
          <a:prstGeom prst="rect">
            <a:avLst/>
          </a:prstGeom>
        </p:spPr>
        <p:txBody>
          <a:bodyPr wrap="square">
            <a:spAutoFit/>
          </a:bodyPr>
          <a:lstStyle/>
          <a:p>
            <a:r>
              <a:rPr lang="en-PH" sz="4000" b="1" dirty="0">
                <a:latin typeface="Arial" panose="020B0604020202020204" pitchFamily="34" charset="0"/>
                <a:cs typeface="Arial" panose="020B0604020202020204" pitchFamily="34" charset="0"/>
              </a:rPr>
              <a:t>OUR GOD IS SURELY AT WORK AT ALL TIMES and IN ALL CIRCUMSTANCES!</a:t>
            </a:r>
          </a:p>
          <a:p>
            <a:endParaRPr lang="en-PH" sz="4000" b="1" dirty="0">
              <a:latin typeface="Arial" panose="020B0604020202020204" pitchFamily="34" charset="0"/>
              <a:cs typeface="Arial" panose="020B0604020202020204" pitchFamily="34" charset="0"/>
            </a:endParaRPr>
          </a:p>
          <a:p>
            <a:r>
              <a:rPr lang="en-PH" sz="4000" b="1" dirty="0">
                <a:latin typeface="Arial" panose="020B0604020202020204" pitchFamily="34" charset="0"/>
                <a:cs typeface="Arial" panose="020B0604020202020204" pitchFamily="34" charset="0"/>
              </a:rPr>
              <a:t>2 Timothy 1:12</a:t>
            </a:r>
          </a:p>
        </p:txBody>
      </p:sp>
    </p:spTree>
    <p:extLst>
      <p:ext uri="{BB962C8B-B14F-4D97-AF65-F5344CB8AC3E}">
        <p14:creationId xmlns:p14="http://schemas.microsoft.com/office/powerpoint/2010/main" val="326506269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066800" y="627995"/>
            <a:ext cx="7086600" cy="4401205"/>
          </a:xfrm>
          <a:prstGeom prst="rect">
            <a:avLst/>
          </a:prstGeom>
        </p:spPr>
        <p:txBody>
          <a:bodyPr wrap="square">
            <a:spAutoFit/>
          </a:bodyPr>
          <a:lstStyle/>
          <a:p>
            <a:pPr algn="ctr"/>
            <a:r>
              <a:rPr lang="en-PH" sz="4000" b="1" dirty="0">
                <a:latin typeface="Arial" panose="020B0604020202020204" pitchFamily="34" charset="0"/>
                <a:cs typeface="Arial" panose="020B0604020202020204" pitchFamily="34" charset="0"/>
              </a:rPr>
              <a:t>WE FIND CONFIDENCE IN GOD’S PERSON (HOLY, COMPASSIONATE, GRACIOUS…) KNOWING THAT HE IS ABLE TO ACCOMPLISH HIS ETERNAL PURPOSES.</a:t>
            </a:r>
          </a:p>
        </p:txBody>
      </p:sp>
    </p:spTree>
    <p:extLst>
      <p:ext uri="{BB962C8B-B14F-4D97-AF65-F5344CB8AC3E}">
        <p14:creationId xmlns:p14="http://schemas.microsoft.com/office/powerpoint/2010/main" val="340949520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85800" y="609600"/>
            <a:ext cx="8077200" cy="5016758"/>
          </a:xfrm>
          <a:prstGeom prst="rect">
            <a:avLst/>
          </a:prstGeom>
          <a:noFill/>
        </p:spPr>
        <p:txBody>
          <a:bodyPr wrap="square" rtlCol="0">
            <a:spAutoFit/>
          </a:bodyPr>
          <a:lstStyle/>
          <a:p>
            <a:r>
              <a:rPr lang="en-PH" sz="4000" b="1" dirty="0">
                <a:latin typeface="Arial" panose="020B0604020202020204" pitchFamily="34" charset="0"/>
                <a:cs typeface="Arial" panose="020B0604020202020204" pitchFamily="34" charset="0"/>
              </a:rPr>
              <a:t>Endurance, perseverance and patience give us the capacity to plod on with joyous, hopeful, and loving determination in spite of disappointments, rejection, persecution, and other pressures that might otherwise cause us to throw in the towel. </a:t>
            </a:r>
          </a:p>
        </p:txBody>
      </p:sp>
    </p:spTree>
    <p:extLst>
      <p:ext uri="{BB962C8B-B14F-4D97-AF65-F5344CB8AC3E}">
        <p14:creationId xmlns:p14="http://schemas.microsoft.com/office/powerpoint/2010/main" val="32650626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762000" y="533400"/>
            <a:ext cx="7315200" cy="1323439"/>
          </a:xfrm>
          <a:prstGeom prst="rect">
            <a:avLst/>
          </a:prstGeom>
          <a:noFill/>
        </p:spPr>
        <p:txBody>
          <a:bodyPr wrap="square" rtlCol="0">
            <a:spAutoFit/>
          </a:bodyPr>
          <a:lstStyle/>
          <a:p>
            <a:r>
              <a:rPr lang="en-PH" sz="4000" b="1" dirty="0">
                <a:latin typeface="Arial" panose="020B0604020202020204" pitchFamily="34" charset="0"/>
                <a:cs typeface="Arial" panose="020B0604020202020204" pitchFamily="34" charset="0"/>
              </a:rPr>
              <a:t>A.  WHY THE NEED TO ENDURE AND PERSEVERE?</a:t>
            </a:r>
            <a:endParaRPr lang="en-PH" sz="4000" dirty="0">
              <a:latin typeface="Arial" panose="020B0604020202020204" pitchFamily="34" charset="0"/>
              <a:cs typeface="Arial" panose="020B0604020202020204" pitchFamily="34" charset="0"/>
            </a:endParaRPr>
          </a:p>
        </p:txBody>
      </p:sp>
      <p:sp>
        <p:nvSpPr>
          <p:cNvPr id="3" name="TextBox 2"/>
          <p:cNvSpPr txBox="1"/>
          <p:nvPr/>
        </p:nvSpPr>
        <p:spPr>
          <a:xfrm>
            <a:off x="1066800" y="2521565"/>
            <a:ext cx="7315200" cy="2431435"/>
          </a:xfrm>
          <a:prstGeom prst="rect">
            <a:avLst/>
          </a:prstGeom>
          <a:noFill/>
        </p:spPr>
        <p:txBody>
          <a:bodyPr wrap="square" rtlCol="0">
            <a:spAutoFit/>
          </a:bodyPr>
          <a:lstStyle/>
          <a:p>
            <a:pPr lvl="0"/>
            <a:r>
              <a:rPr lang="en-PH" sz="3800" b="1" dirty="0">
                <a:latin typeface="Arial" panose="020B0604020202020204" pitchFamily="34" charset="0"/>
                <a:cs typeface="Arial" panose="020B0604020202020204" pitchFamily="34" charset="0"/>
              </a:rPr>
              <a:t>1.  THE REALITY - STRUGGLES AND DIFFICULTIES ARE TO BE EXPECTED</a:t>
            </a:r>
            <a:endParaRPr lang="en-PH" sz="38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47179091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90600" y="1066800"/>
            <a:ext cx="7620000" cy="4047711"/>
          </a:xfrm>
          <a:prstGeom prst="rect">
            <a:avLst/>
          </a:prstGeom>
          <a:noFill/>
        </p:spPr>
        <p:txBody>
          <a:bodyPr wrap="square" rtlCol="0">
            <a:spAutoFit/>
          </a:bodyPr>
          <a:lstStyle/>
          <a:p>
            <a:pPr algn="ctr">
              <a:lnSpc>
                <a:spcPct val="115000"/>
              </a:lnSpc>
              <a:spcAft>
                <a:spcPts val="1000"/>
              </a:spcAft>
            </a:pPr>
            <a:r>
              <a:rPr lang="en-PH" sz="4400" b="1" dirty="0">
                <a:effectLst/>
                <a:latin typeface="Arial" panose="020B0604020202020204" pitchFamily="34" charset="0"/>
                <a:ea typeface="Calibri" panose="020F0502020204030204" pitchFamily="34" charset="0"/>
                <a:cs typeface="Arial" panose="020B0604020202020204" pitchFamily="34" charset="0"/>
              </a:rPr>
              <a:t>2 Timothy 4:7 </a:t>
            </a:r>
          </a:p>
          <a:p>
            <a:pPr algn="ctr">
              <a:lnSpc>
                <a:spcPct val="115000"/>
              </a:lnSpc>
              <a:spcAft>
                <a:spcPts val="1000"/>
              </a:spcAft>
            </a:pPr>
            <a:r>
              <a:rPr lang="en-PH" sz="4400" b="1" dirty="0">
                <a:effectLst/>
                <a:latin typeface="Arial" panose="020B0604020202020204" pitchFamily="34" charset="0"/>
                <a:ea typeface="Calibri" panose="020F0502020204030204" pitchFamily="34" charset="0"/>
                <a:cs typeface="Arial" panose="020B0604020202020204" pitchFamily="34" charset="0"/>
              </a:rPr>
              <a:t>“I have fought the good fight, I have finished the course, I have kept the faith.” </a:t>
            </a:r>
          </a:p>
        </p:txBody>
      </p:sp>
    </p:spTree>
    <p:extLst>
      <p:ext uri="{BB962C8B-B14F-4D97-AF65-F5344CB8AC3E}">
        <p14:creationId xmlns:p14="http://schemas.microsoft.com/office/powerpoint/2010/main" val="208951176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95400" y="1120817"/>
            <a:ext cx="6934200" cy="2863669"/>
          </a:xfrm>
          <a:prstGeom prst="rect">
            <a:avLst/>
          </a:prstGeom>
          <a:noFill/>
        </p:spPr>
        <p:txBody>
          <a:bodyPr wrap="square" rtlCol="0">
            <a:spAutoFit/>
          </a:bodyPr>
          <a:lstStyle/>
          <a:p>
            <a:pPr algn="ctr">
              <a:lnSpc>
                <a:spcPct val="115000"/>
              </a:lnSpc>
              <a:spcAft>
                <a:spcPts val="1000"/>
              </a:spcAft>
            </a:pPr>
            <a:r>
              <a:rPr lang="en-PH" sz="4000" b="1" dirty="0">
                <a:effectLst/>
                <a:latin typeface="Arial" panose="020B0604020202020204" pitchFamily="34" charset="0"/>
                <a:ea typeface="Calibri" panose="020F0502020204030204" pitchFamily="34" charset="0"/>
                <a:cs typeface="Arial" panose="020B0604020202020204" pitchFamily="34" charset="0"/>
              </a:rPr>
              <a:t>THE TERM “</a:t>
            </a:r>
            <a:r>
              <a:rPr lang="en-PH" sz="4000" b="1" dirty="0">
                <a:latin typeface="Arial" panose="020B0604020202020204" pitchFamily="34" charset="0"/>
                <a:ea typeface="Calibri" panose="020F0502020204030204" pitchFamily="34" charset="0"/>
                <a:cs typeface="Arial" panose="020B0604020202020204" pitchFamily="34" charset="0"/>
              </a:rPr>
              <a:t>F</a:t>
            </a:r>
            <a:r>
              <a:rPr lang="en-PH" sz="4000" b="1" dirty="0">
                <a:effectLst/>
                <a:latin typeface="Arial" panose="020B0604020202020204" pitchFamily="34" charset="0"/>
                <a:ea typeface="Calibri" panose="020F0502020204030204" pitchFamily="34" charset="0"/>
                <a:cs typeface="Arial" panose="020B0604020202020204" pitchFamily="34" charset="0"/>
              </a:rPr>
              <a:t>OUGHT” SHOWS A SENSE OF FINALITY WITH VICTORY.</a:t>
            </a:r>
          </a:p>
        </p:txBody>
      </p:sp>
    </p:spTree>
    <p:extLst>
      <p:ext uri="{BB962C8B-B14F-4D97-AF65-F5344CB8AC3E}">
        <p14:creationId xmlns:p14="http://schemas.microsoft.com/office/powerpoint/2010/main" val="3640718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371600" y="914400"/>
            <a:ext cx="6477000" cy="4395627"/>
          </a:xfrm>
          <a:prstGeom prst="rect">
            <a:avLst/>
          </a:prstGeom>
          <a:noFill/>
        </p:spPr>
        <p:txBody>
          <a:bodyPr wrap="square" rtlCol="0">
            <a:spAutoFit/>
          </a:bodyPr>
          <a:lstStyle/>
          <a:p>
            <a:pPr algn="ctr">
              <a:lnSpc>
                <a:spcPct val="115000"/>
              </a:lnSpc>
              <a:spcAft>
                <a:spcPts val="1000"/>
              </a:spcAft>
            </a:pPr>
            <a:r>
              <a:rPr lang="en-PH" sz="4800" b="1" dirty="0">
                <a:effectLst/>
                <a:latin typeface="Arial" panose="020B0604020202020204" pitchFamily="34" charset="0"/>
                <a:ea typeface="Calibri" panose="020F0502020204030204" pitchFamily="34" charset="0"/>
                <a:cs typeface="Arial" panose="020B0604020202020204" pitchFamily="34" charset="0"/>
              </a:rPr>
              <a:t>“When the going gets tough, </a:t>
            </a:r>
          </a:p>
          <a:p>
            <a:pPr algn="ctr">
              <a:lnSpc>
                <a:spcPct val="115000"/>
              </a:lnSpc>
              <a:spcAft>
                <a:spcPts val="1000"/>
              </a:spcAft>
            </a:pPr>
            <a:r>
              <a:rPr lang="en-PH" sz="4800" b="1" i="1" dirty="0">
                <a:effectLst/>
                <a:latin typeface="Arial" panose="020B0604020202020204" pitchFamily="34" charset="0"/>
                <a:ea typeface="Calibri" panose="020F0502020204030204" pitchFamily="34" charset="0"/>
                <a:cs typeface="Arial" panose="020B0604020202020204" pitchFamily="34" charset="0"/>
              </a:rPr>
              <a:t>God provides </a:t>
            </a:r>
            <a:r>
              <a:rPr lang="en-PH" sz="4800" b="1" dirty="0">
                <a:effectLst/>
                <a:latin typeface="Arial" panose="020B0604020202020204" pitchFamily="34" charset="0"/>
                <a:ea typeface="Calibri" panose="020F0502020204030204" pitchFamily="34" charset="0"/>
                <a:cs typeface="Arial" panose="020B0604020202020204" pitchFamily="34" charset="0"/>
              </a:rPr>
              <a:t>the toughness we need to get going!” </a:t>
            </a:r>
            <a:endParaRPr lang="en-PH" sz="9600" b="1"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78418433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66800" y="749759"/>
            <a:ext cx="7086600" cy="4279441"/>
          </a:xfrm>
          <a:prstGeom prst="rect">
            <a:avLst/>
          </a:prstGeom>
          <a:noFill/>
        </p:spPr>
        <p:txBody>
          <a:bodyPr wrap="square" rtlCol="0">
            <a:spAutoFit/>
          </a:bodyPr>
          <a:lstStyle/>
          <a:p>
            <a:pPr algn="ctr">
              <a:lnSpc>
                <a:spcPct val="115000"/>
              </a:lnSpc>
              <a:spcAft>
                <a:spcPts val="1000"/>
              </a:spcAft>
            </a:pPr>
            <a:r>
              <a:rPr lang="en-US" sz="4000" b="1" dirty="0">
                <a:latin typeface="Arial" panose="020B0604020202020204" pitchFamily="34" charset="0"/>
                <a:ea typeface="Calibri" panose="020F0502020204030204" pitchFamily="34" charset="0"/>
                <a:cs typeface="Arial" panose="020B0604020202020204" pitchFamily="34" charset="0"/>
              </a:rPr>
              <a:t>R</a:t>
            </a:r>
            <a:r>
              <a:rPr lang="en-US" sz="4000" b="1" dirty="0">
                <a:effectLst/>
                <a:latin typeface="Arial" panose="020B0604020202020204" pitchFamily="34" charset="0"/>
                <a:ea typeface="Calibri" panose="020F0502020204030204" pitchFamily="34" charset="0"/>
                <a:cs typeface="Arial" panose="020B0604020202020204" pitchFamily="34" charset="0"/>
              </a:rPr>
              <a:t>egardless of </a:t>
            </a:r>
            <a:r>
              <a:rPr lang="en-US" sz="4000" b="1" dirty="0">
                <a:latin typeface="Arial" panose="020B0604020202020204" pitchFamily="34" charset="0"/>
                <a:ea typeface="Calibri" panose="020F0502020204030204" pitchFamily="34" charset="0"/>
                <a:cs typeface="Arial" panose="020B0604020202020204" pitchFamily="34" charset="0"/>
              </a:rPr>
              <a:t>o</a:t>
            </a:r>
            <a:r>
              <a:rPr lang="en-US" sz="4000" b="1" dirty="0">
                <a:effectLst/>
                <a:latin typeface="Arial" panose="020B0604020202020204" pitchFamily="34" charset="0"/>
                <a:ea typeface="Calibri" panose="020F0502020204030204" pitchFamily="34" charset="0"/>
                <a:cs typeface="Arial" panose="020B0604020202020204" pitchFamily="34" charset="0"/>
              </a:rPr>
              <a:t>pponents, we continue to fight our battles courageously and bravely knowing that the war has already been won by Christ (Romans 8:37)!</a:t>
            </a:r>
            <a:endParaRPr lang="en-PH" sz="4000" b="1"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403656975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371600" y="914401"/>
            <a:ext cx="6400800" cy="3417923"/>
          </a:xfrm>
          <a:prstGeom prst="rect">
            <a:avLst/>
          </a:prstGeom>
          <a:noFill/>
        </p:spPr>
        <p:txBody>
          <a:bodyPr wrap="square" rtlCol="0">
            <a:spAutoFit/>
          </a:bodyPr>
          <a:lstStyle/>
          <a:p>
            <a:pPr algn="ctr">
              <a:lnSpc>
                <a:spcPct val="115000"/>
              </a:lnSpc>
              <a:spcAft>
                <a:spcPts val="1000"/>
              </a:spcAft>
            </a:pPr>
            <a:r>
              <a:rPr lang="en-US" sz="4800" b="1" dirty="0">
                <a:effectLst/>
                <a:latin typeface="Arial" panose="020B0604020202020204" pitchFamily="34" charset="0"/>
                <a:ea typeface="Calibri" panose="020F0502020204030204" pitchFamily="34" charset="0"/>
                <a:cs typeface="Arial" panose="020B0604020202020204" pitchFamily="34" charset="0"/>
              </a:rPr>
              <a:t>The word “finished,” means </a:t>
            </a:r>
            <a:r>
              <a:rPr lang="en-US" sz="4800" b="1" i="1" dirty="0">
                <a:effectLst/>
                <a:latin typeface="Arial" panose="020B0604020202020204" pitchFamily="34" charset="0"/>
                <a:ea typeface="Calibri" panose="020F0502020204030204" pitchFamily="34" charset="0"/>
                <a:cs typeface="Arial" panose="020B0604020202020204" pitchFamily="34" charset="0"/>
              </a:rPr>
              <a:t>“to finish, complete, arrive at the goal.” </a:t>
            </a:r>
            <a:endParaRPr lang="en-PH" sz="4800" b="1" i="1"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350601683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90600" y="1179078"/>
            <a:ext cx="7086600" cy="4535922"/>
          </a:xfrm>
          <a:prstGeom prst="rect">
            <a:avLst/>
          </a:prstGeom>
          <a:noFill/>
        </p:spPr>
        <p:txBody>
          <a:bodyPr wrap="square" rtlCol="0">
            <a:spAutoFit/>
          </a:bodyPr>
          <a:lstStyle/>
          <a:p>
            <a:pPr algn="ctr">
              <a:lnSpc>
                <a:spcPct val="115000"/>
              </a:lnSpc>
              <a:spcAft>
                <a:spcPts val="1000"/>
              </a:spcAft>
            </a:pPr>
            <a:r>
              <a:rPr lang="en-US" sz="4000" b="1" dirty="0">
                <a:effectLst/>
                <a:latin typeface="Arial" panose="020B0604020202020204" pitchFamily="34" charset="0"/>
                <a:ea typeface="Calibri" panose="020F0502020204030204" pitchFamily="34" charset="0"/>
                <a:cs typeface="Arial" panose="020B0604020202020204" pitchFamily="34" charset="0"/>
              </a:rPr>
              <a:t>GOD PLACED US </a:t>
            </a:r>
          </a:p>
          <a:p>
            <a:pPr algn="ctr">
              <a:lnSpc>
                <a:spcPct val="115000"/>
              </a:lnSpc>
              <a:spcAft>
                <a:spcPts val="1000"/>
              </a:spcAft>
            </a:pPr>
            <a:r>
              <a:rPr lang="en-US" sz="4000" b="1" dirty="0">
                <a:effectLst/>
                <a:latin typeface="Arial" panose="020B0604020202020204" pitchFamily="34" charset="0"/>
                <a:ea typeface="Calibri" panose="020F0502020204030204" pitchFamily="34" charset="0"/>
                <a:cs typeface="Arial" panose="020B0604020202020204" pitchFamily="34" charset="0"/>
              </a:rPr>
              <a:t>IN THIS RACE!</a:t>
            </a:r>
          </a:p>
          <a:p>
            <a:pPr algn="ctr">
              <a:lnSpc>
                <a:spcPct val="115000"/>
              </a:lnSpc>
              <a:spcAft>
                <a:spcPts val="1000"/>
              </a:spcAft>
            </a:pPr>
            <a:r>
              <a:rPr lang="en-US" sz="4000" b="1" dirty="0">
                <a:effectLst/>
                <a:latin typeface="Arial" panose="020B0604020202020204" pitchFamily="34" charset="0"/>
                <a:ea typeface="Calibri" panose="020F0502020204030204" pitchFamily="34" charset="0"/>
                <a:cs typeface="Arial" panose="020B0604020202020204" pitchFamily="34" charset="0"/>
              </a:rPr>
              <a:t>He ordained the hurdles and obstacles that were a part of the course laid out for us as His runners/athletes!</a:t>
            </a:r>
            <a:endParaRPr lang="en-PH" sz="4000" b="1"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101153124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90600" y="1066800"/>
            <a:ext cx="7620000" cy="4146584"/>
          </a:xfrm>
          <a:prstGeom prst="rect">
            <a:avLst/>
          </a:prstGeom>
          <a:noFill/>
        </p:spPr>
        <p:txBody>
          <a:bodyPr wrap="square" rtlCol="0">
            <a:spAutoFit/>
          </a:bodyPr>
          <a:lstStyle/>
          <a:p>
            <a:pPr algn="ctr">
              <a:lnSpc>
                <a:spcPct val="115000"/>
              </a:lnSpc>
              <a:spcAft>
                <a:spcPts val="1000"/>
              </a:spcAft>
            </a:pPr>
            <a:r>
              <a:rPr lang="en-US" sz="4000" b="1" dirty="0">
                <a:effectLst/>
                <a:latin typeface="Arial" panose="020B0604020202020204" pitchFamily="34" charset="0"/>
                <a:ea typeface="Calibri" panose="020F0502020204030204" pitchFamily="34" charset="0"/>
                <a:cs typeface="Arial" panose="020B0604020202020204" pitchFamily="34" charset="0"/>
              </a:rPr>
              <a:t>The word “kept” means “to protect, guard,” “to remain faithful to” something. </a:t>
            </a:r>
          </a:p>
          <a:p>
            <a:pPr algn="ctr">
              <a:lnSpc>
                <a:spcPct val="115000"/>
              </a:lnSpc>
              <a:spcAft>
                <a:spcPts val="1000"/>
              </a:spcAft>
            </a:pPr>
            <a:endParaRPr lang="en-US" sz="1400" b="1" dirty="0">
              <a:latin typeface="Arial" panose="020B0604020202020204" pitchFamily="34" charset="0"/>
              <a:ea typeface="Calibri" panose="020F0502020204030204" pitchFamily="34" charset="0"/>
              <a:cs typeface="Arial" panose="020B0604020202020204" pitchFamily="34" charset="0"/>
            </a:endParaRPr>
          </a:p>
          <a:p>
            <a:pPr algn="ctr">
              <a:lnSpc>
                <a:spcPct val="115000"/>
              </a:lnSpc>
              <a:spcAft>
                <a:spcPts val="1000"/>
              </a:spcAft>
            </a:pPr>
            <a:r>
              <a:rPr lang="en-US" sz="4000" b="1" dirty="0">
                <a:effectLst/>
                <a:latin typeface="Arial" panose="020B0604020202020204" pitchFamily="34" charset="0"/>
                <a:ea typeface="Calibri" panose="020F0502020204030204" pitchFamily="34" charset="0"/>
                <a:cs typeface="Arial" panose="020B0604020202020204" pitchFamily="34" charset="0"/>
              </a:rPr>
              <a:t>To “the faith” - the body of revealed truth, the Word. </a:t>
            </a:r>
            <a:endParaRPr lang="en-PH" sz="4000" b="1"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201924956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90600" y="1066800"/>
            <a:ext cx="7620000" cy="5031442"/>
          </a:xfrm>
          <a:prstGeom prst="rect">
            <a:avLst/>
          </a:prstGeom>
          <a:noFill/>
        </p:spPr>
        <p:txBody>
          <a:bodyPr wrap="square" rtlCol="0">
            <a:spAutoFit/>
          </a:bodyPr>
          <a:lstStyle/>
          <a:p>
            <a:pPr algn="ctr">
              <a:lnSpc>
                <a:spcPct val="115000"/>
              </a:lnSpc>
              <a:spcAft>
                <a:spcPts val="1000"/>
              </a:spcAft>
            </a:pPr>
            <a:r>
              <a:rPr lang="en-US" sz="4000" b="1" dirty="0">
                <a:effectLst/>
                <a:latin typeface="Arial" panose="020B0604020202020204" pitchFamily="34" charset="0"/>
                <a:ea typeface="Calibri" panose="020F0502020204030204" pitchFamily="34" charset="0"/>
                <a:cs typeface="Arial" panose="020B0604020202020204" pitchFamily="34" charset="0"/>
              </a:rPr>
              <a:t>We have the Word as the source of our comfort and strength.  We are to obey and pass it on to others!</a:t>
            </a:r>
          </a:p>
          <a:p>
            <a:pPr algn="ctr">
              <a:lnSpc>
                <a:spcPct val="115000"/>
              </a:lnSpc>
              <a:spcAft>
                <a:spcPts val="1000"/>
              </a:spcAft>
            </a:pPr>
            <a:r>
              <a:rPr lang="en-US" b="1" dirty="0">
                <a:effectLst/>
                <a:latin typeface="Arial" panose="020B0604020202020204" pitchFamily="34" charset="0"/>
                <a:ea typeface="Calibri" panose="020F0502020204030204" pitchFamily="34" charset="0"/>
                <a:cs typeface="Arial" panose="020B0604020202020204" pitchFamily="34" charset="0"/>
              </a:rPr>
              <a:t> </a:t>
            </a:r>
          </a:p>
          <a:p>
            <a:pPr algn="ctr">
              <a:lnSpc>
                <a:spcPct val="115000"/>
              </a:lnSpc>
              <a:spcAft>
                <a:spcPts val="1000"/>
              </a:spcAft>
            </a:pPr>
            <a:r>
              <a:rPr lang="en-US" sz="4000" b="1" dirty="0">
                <a:effectLst/>
                <a:latin typeface="Arial" panose="020B0604020202020204" pitchFamily="34" charset="0"/>
                <a:ea typeface="Calibri" panose="020F0502020204030204" pitchFamily="34" charset="0"/>
                <a:cs typeface="Arial" panose="020B0604020202020204" pitchFamily="34" charset="0"/>
              </a:rPr>
              <a:t>WE MUST REMAIN FAITHFUL AND TRUE TO THE FAITH!</a:t>
            </a:r>
            <a:endParaRPr lang="en-PH" sz="4000" b="1"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233324099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09600" y="884485"/>
            <a:ext cx="8001000" cy="4754315"/>
          </a:xfrm>
          <a:prstGeom prst="rect">
            <a:avLst/>
          </a:prstGeom>
          <a:noFill/>
        </p:spPr>
        <p:txBody>
          <a:bodyPr wrap="square" rtlCol="0">
            <a:spAutoFit/>
          </a:bodyPr>
          <a:lstStyle/>
          <a:p>
            <a:pPr algn="ctr">
              <a:lnSpc>
                <a:spcPct val="115000"/>
              </a:lnSpc>
              <a:spcAft>
                <a:spcPts val="1000"/>
              </a:spcAft>
            </a:pPr>
            <a:r>
              <a:rPr lang="en-PH" sz="3600" dirty="0">
                <a:effectLst/>
                <a:latin typeface="Arial" panose="020B0604020202020204" pitchFamily="34" charset="0"/>
                <a:ea typeface="Calibri" panose="020F0502020204030204" pitchFamily="34" charset="0"/>
                <a:cs typeface="Arial" panose="020B0604020202020204" pitchFamily="34" charset="0"/>
              </a:rPr>
              <a:t>In view of the Lord’s sure return and reward, Paul said:</a:t>
            </a:r>
          </a:p>
          <a:p>
            <a:pPr algn="ctr">
              <a:lnSpc>
                <a:spcPct val="115000"/>
              </a:lnSpc>
              <a:spcAft>
                <a:spcPts val="1000"/>
              </a:spcAft>
            </a:pPr>
            <a:r>
              <a:rPr lang="en-PH" sz="3600" dirty="0">
                <a:effectLst/>
                <a:latin typeface="Arial" panose="020B0604020202020204" pitchFamily="34" charset="0"/>
                <a:ea typeface="Calibri" panose="020F0502020204030204" pitchFamily="34" charset="0"/>
                <a:cs typeface="Arial" panose="020B0604020202020204" pitchFamily="34" charset="0"/>
              </a:rPr>
              <a:t> “</a:t>
            </a:r>
            <a:r>
              <a:rPr lang="en-PH" sz="3600" b="1" i="1" dirty="0">
                <a:effectLst/>
                <a:latin typeface="Arial" panose="020B0604020202020204" pitchFamily="34" charset="0"/>
                <a:ea typeface="Calibri" panose="020F0502020204030204" pitchFamily="34" charset="0"/>
                <a:cs typeface="Arial" panose="020B0604020202020204" pitchFamily="34" charset="0"/>
              </a:rPr>
              <a:t>in the future there is laid up for me the crown of righteousness which the Lord, the righteous Judge, will award to me on that day…”  </a:t>
            </a:r>
          </a:p>
          <a:p>
            <a:pPr algn="ctr">
              <a:lnSpc>
                <a:spcPct val="115000"/>
              </a:lnSpc>
              <a:spcAft>
                <a:spcPts val="1000"/>
              </a:spcAft>
            </a:pPr>
            <a:r>
              <a:rPr lang="en-PH" sz="3600" b="1" i="1" dirty="0">
                <a:effectLst/>
                <a:latin typeface="Arial" panose="020B0604020202020204" pitchFamily="34" charset="0"/>
                <a:ea typeface="Calibri" panose="020F0502020204030204" pitchFamily="34" charset="0"/>
                <a:cs typeface="Arial" panose="020B0604020202020204" pitchFamily="34" charset="0"/>
              </a:rPr>
              <a:t>2 Tim 4:8</a:t>
            </a:r>
            <a:endParaRPr lang="en-PH" sz="3600"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72559436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838200" y="838013"/>
            <a:ext cx="7772400" cy="4267387"/>
          </a:xfrm>
          <a:prstGeom prst="rect">
            <a:avLst/>
          </a:prstGeom>
          <a:noFill/>
        </p:spPr>
        <p:txBody>
          <a:bodyPr wrap="square" rtlCol="0">
            <a:spAutoFit/>
          </a:bodyPr>
          <a:lstStyle/>
          <a:p>
            <a:pPr lvl="0" algn="ctr">
              <a:lnSpc>
                <a:spcPct val="115000"/>
              </a:lnSpc>
              <a:spcAft>
                <a:spcPts val="1000"/>
              </a:spcAft>
            </a:pPr>
            <a:r>
              <a:rPr lang="en-PH" sz="4800" b="1" dirty="0">
                <a:latin typeface="Arial" panose="020B0604020202020204" pitchFamily="34" charset="0"/>
                <a:ea typeface="Calibri" panose="020F0502020204030204" pitchFamily="34" charset="0"/>
                <a:cs typeface="Arial" panose="020B0604020202020204" pitchFamily="34" charset="0"/>
              </a:rPr>
              <a:t>Are we living </a:t>
            </a:r>
            <a:r>
              <a:rPr lang="en-PH" sz="4800" b="1" dirty="0">
                <a:effectLst/>
                <a:latin typeface="Arial" panose="020B0604020202020204" pitchFamily="34" charset="0"/>
                <a:ea typeface="Calibri" panose="020F0502020204030204" pitchFamily="34" charset="0"/>
                <a:cs typeface="Arial" panose="020B0604020202020204" pitchFamily="34" charset="0"/>
              </a:rPr>
              <a:t>as soldiers fighting the most critical spiritual war </a:t>
            </a:r>
            <a:r>
              <a:rPr lang="en-PH" sz="4800" dirty="0">
                <a:effectLst/>
                <a:latin typeface="Arial" panose="020B0604020202020204" pitchFamily="34" charset="0"/>
                <a:ea typeface="Calibri" panose="020F0502020204030204" pitchFamily="34" charset="0"/>
                <a:cs typeface="Arial" panose="020B0604020202020204" pitchFamily="34" charset="0"/>
              </a:rPr>
              <a:t>or as civilians having our time of peace, prosperity and pleasure?</a:t>
            </a:r>
          </a:p>
        </p:txBody>
      </p:sp>
    </p:spTree>
    <p:extLst>
      <p:ext uri="{BB962C8B-B14F-4D97-AF65-F5344CB8AC3E}">
        <p14:creationId xmlns:p14="http://schemas.microsoft.com/office/powerpoint/2010/main" val="240697671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143000" y="1020901"/>
            <a:ext cx="7467600" cy="3170099"/>
          </a:xfrm>
          <a:prstGeom prst="rect">
            <a:avLst/>
          </a:prstGeom>
          <a:noFill/>
        </p:spPr>
        <p:txBody>
          <a:bodyPr wrap="square" rtlCol="0">
            <a:spAutoFit/>
          </a:bodyPr>
          <a:lstStyle/>
          <a:p>
            <a:pPr lvl="0"/>
            <a:r>
              <a:rPr lang="en-PH" sz="4000" b="1" dirty="0">
                <a:latin typeface="Arial" panose="020B0604020202020204" pitchFamily="34" charset="0"/>
                <a:cs typeface="Arial" panose="020B0604020202020204" pitchFamily="34" charset="0"/>
              </a:rPr>
              <a:t>2.  THE ENCOURAGEMENT -  THE LORD THROUGH THE SCRIPTURE REMINDS US OF THE NEED TO ENDURE AND PERSEVERE.</a:t>
            </a:r>
          </a:p>
        </p:txBody>
      </p:sp>
    </p:spTree>
    <p:extLst>
      <p:ext uri="{BB962C8B-B14F-4D97-AF65-F5344CB8AC3E}">
        <p14:creationId xmlns:p14="http://schemas.microsoft.com/office/powerpoint/2010/main" val="147179091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838200" y="749759"/>
            <a:ext cx="7467600" cy="4987327"/>
          </a:xfrm>
          <a:prstGeom prst="rect">
            <a:avLst/>
          </a:prstGeom>
          <a:noFill/>
        </p:spPr>
        <p:txBody>
          <a:bodyPr wrap="square" rtlCol="0">
            <a:spAutoFit/>
          </a:bodyPr>
          <a:lstStyle/>
          <a:p>
            <a:pPr algn="ctr">
              <a:lnSpc>
                <a:spcPct val="115000"/>
              </a:lnSpc>
              <a:spcAft>
                <a:spcPts val="1000"/>
              </a:spcAft>
            </a:pPr>
            <a:r>
              <a:rPr lang="en-PH" sz="4000" b="1" dirty="0">
                <a:latin typeface="Arial" panose="020B0604020202020204" pitchFamily="34" charset="0"/>
                <a:ea typeface="Calibri" panose="020F0502020204030204" pitchFamily="34" charset="0"/>
                <a:cs typeface="Arial" panose="020B0604020202020204" pitchFamily="34" charset="0"/>
              </a:rPr>
              <a:t>Are we able to</a:t>
            </a:r>
            <a:r>
              <a:rPr lang="en-PH" sz="4000" b="1" dirty="0">
                <a:effectLst/>
                <a:latin typeface="Arial" panose="020B0604020202020204" pitchFamily="34" charset="0"/>
                <a:ea typeface="Calibri" panose="020F0502020204030204" pitchFamily="34" charset="0"/>
                <a:cs typeface="Arial" panose="020B0604020202020204" pitchFamily="34" charset="0"/>
              </a:rPr>
              <a:t> rejoice when rejected by those who do not follow the ways of God</a:t>
            </a:r>
            <a:r>
              <a:rPr lang="en-PH" sz="4000" dirty="0">
                <a:effectLst/>
                <a:latin typeface="Arial" panose="020B0604020202020204" pitchFamily="34" charset="0"/>
                <a:ea typeface="Calibri" panose="020F0502020204030204" pitchFamily="34" charset="0"/>
                <a:cs typeface="Arial" panose="020B0604020202020204" pitchFamily="34" charset="0"/>
              </a:rPr>
              <a:t>, or complain that we have to suffer for </a:t>
            </a:r>
            <a:r>
              <a:rPr lang="en-PH" sz="4000" dirty="0">
                <a:latin typeface="Arial" panose="020B0604020202020204" pitchFamily="34" charset="0"/>
                <a:ea typeface="Calibri" panose="020F0502020204030204" pitchFamily="34" charset="0"/>
                <a:cs typeface="Arial" panose="020B0604020202020204" pitchFamily="34" charset="0"/>
              </a:rPr>
              <a:t>our </a:t>
            </a:r>
            <a:r>
              <a:rPr lang="en-PH" sz="4000" dirty="0">
                <a:effectLst/>
                <a:latin typeface="Arial" panose="020B0604020202020204" pitchFamily="34" charset="0"/>
                <a:ea typeface="Calibri" panose="020F0502020204030204" pitchFamily="34" charset="0"/>
                <a:cs typeface="Arial" panose="020B0604020202020204" pitchFamily="34" charset="0"/>
              </a:rPr>
              <a:t>beliefs and for following the standards of true discipleship?</a:t>
            </a:r>
          </a:p>
        </p:txBody>
      </p:sp>
    </p:spTree>
    <p:extLst>
      <p:ext uri="{BB962C8B-B14F-4D97-AF65-F5344CB8AC3E}">
        <p14:creationId xmlns:p14="http://schemas.microsoft.com/office/powerpoint/2010/main" val="373105346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66800" y="825959"/>
            <a:ext cx="6858000" cy="4279441"/>
          </a:xfrm>
          <a:prstGeom prst="rect">
            <a:avLst/>
          </a:prstGeom>
          <a:noFill/>
        </p:spPr>
        <p:txBody>
          <a:bodyPr wrap="square" rtlCol="0">
            <a:spAutoFit/>
          </a:bodyPr>
          <a:lstStyle/>
          <a:p>
            <a:pPr lvl="0" algn="ctr">
              <a:lnSpc>
                <a:spcPct val="115000"/>
              </a:lnSpc>
              <a:spcAft>
                <a:spcPts val="1000"/>
              </a:spcAft>
            </a:pPr>
            <a:r>
              <a:rPr lang="en-US" sz="4000" b="1" dirty="0">
                <a:latin typeface="Arial" panose="020B0604020202020204" pitchFamily="34" charset="0"/>
                <a:ea typeface="Calibri" panose="020F0502020204030204" pitchFamily="34" charset="0"/>
                <a:cs typeface="Arial" panose="020B0604020202020204" pitchFamily="34" charset="0"/>
              </a:rPr>
              <a:t>Are we ready to </a:t>
            </a:r>
            <a:r>
              <a:rPr lang="en-US" sz="4000" b="1" dirty="0">
                <a:effectLst/>
                <a:latin typeface="Arial" panose="020B0604020202020204" pitchFamily="34" charset="0"/>
                <a:ea typeface="Calibri" panose="020F0502020204030204" pitchFamily="34" charset="0"/>
                <a:cs typeface="Arial" panose="020B0604020202020204" pitchFamily="34" charset="0"/>
              </a:rPr>
              <a:t>accept God’s chastening for things we have done wrong, </a:t>
            </a:r>
            <a:r>
              <a:rPr lang="en-US" sz="4000" dirty="0">
                <a:effectLst/>
                <a:latin typeface="Arial" panose="020B0604020202020204" pitchFamily="34" charset="0"/>
                <a:ea typeface="Calibri" panose="020F0502020204030204" pitchFamily="34" charset="0"/>
                <a:cs typeface="Arial" panose="020B0604020202020204" pitchFamily="34" charset="0"/>
              </a:rPr>
              <a:t>or do we become discouraged and want to give up on the Christian life?</a:t>
            </a:r>
            <a:r>
              <a:rPr lang="en-PH" sz="4000" dirty="0">
                <a:effectLst/>
                <a:latin typeface="Arial" panose="020B0604020202020204" pitchFamily="34" charset="0"/>
                <a:ea typeface="Calibri" panose="020F0502020204030204" pitchFamily="34" charset="0"/>
                <a:cs typeface="Arial" panose="020B0604020202020204" pitchFamily="34" charset="0"/>
              </a:rPr>
              <a:t> </a:t>
            </a:r>
          </a:p>
        </p:txBody>
      </p:sp>
    </p:spTree>
    <p:extLst>
      <p:ext uri="{BB962C8B-B14F-4D97-AF65-F5344CB8AC3E}">
        <p14:creationId xmlns:p14="http://schemas.microsoft.com/office/powerpoint/2010/main" val="1813181282"/>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66800" y="457200"/>
            <a:ext cx="7010400" cy="4698146"/>
          </a:xfrm>
          <a:prstGeom prst="rect">
            <a:avLst/>
          </a:prstGeom>
          <a:noFill/>
        </p:spPr>
        <p:txBody>
          <a:bodyPr wrap="square" rtlCol="0">
            <a:spAutoFit/>
          </a:bodyPr>
          <a:lstStyle/>
          <a:p>
            <a:pPr lvl="0" algn="ctr">
              <a:lnSpc>
                <a:spcPct val="115000"/>
              </a:lnSpc>
              <a:spcAft>
                <a:spcPts val="1000"/>
              </a:spcAft>
            </a:pPr>
            <a:r>
              <a:rPr lang="en-US" sz="4400" b="1" dirty="0">
                <a:effectLst/>
                <a:latin typeface="Arial" panose="020B0604020202020204" pitchFamily="34" charset="0"/>
                <a:ea typeface="Calibri" panose="020F0502020204030204" pitchFamily="34" charset="0"/>
                <a:cs typeface="Arial" panose="020B0604020202020204" pitchFamily="34" charset="0"/>
              </a:rPr>
              <a:t>Do we resist temptation and bring every thought captive to the obedience of Christ </a:t>
            </a:r>
            <a:r>
              <a:rPr lang="en-US" sz="4400" dirty="0">
                <a:effectLst/>
                <a:latin typeface="Arial" panose="020B0604020202020204" pitchFamily="34" charset="0"/>
                <a:ea typeface="Calibri" panose="020F0502020204030204" pitchFamily="34" charset="0"/>
                <a:cs typeface="Arial" panose="020B0604020202020204" pitchFamily="34" charset="0"/>
              </a:rPr>
              <a:t>or do we easily surrender to the lusts of the flesh and lusts of the mind?</a:t>
            </a:r>
            <a:endParaRPr lang="en-PH" sz="4400"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494480548"/>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143000" y="609600"/>
            <a:ext cx="6934200" cy="4488793"/>
          </a:xfrm>
          <a:prstGeom prst="rect">
            <a:avLst/>
          </a:prstGeom>
          <a:noFill/>
        </p:spPr>
        <p:txBody>
          <a:bodyPr wrap="square" rtlCol="0">
            <a:spAutoFit/>
          </a:bodyPr>
          <a:lstStyle/>
          <a:p>
            <a:pPr lvl="0" algn="ctr">
              <a:lnSpc>
                <a:spcPct val="115000"/>
              </a:lnSpc>
              <a:spcAft>
                <a:spcPts val="1000"/>
              </a:spcAft>
            </a:pPr>
            <a:r>
              <a:rPr lang="en-US" sz="4200" b="1" dirty="0">
                <a:effectLst/>
                <a:latin typeface="Arial" panose="020B0604020202020204" pitchFamily="34" charset="0"/>
                <a:ea typeface="Calibri" panose="020F0502020204030204" pitchFamily="34" charset="0"/>
                <a:cs typeface="Arial" panose="020B0604020202020204" pitchFamily="34" charset="0"/>
              </a:rPr>
              <a:t>Do we respond to the trials and persecutions of life so we can experience more of Christ’s love and grace </a:t>
            </a:r>
            <a:r>
              <a:rPr lang="en-US" sz="4200" dirty="0">
                <a:effectLst/>
                <a:latin typeface="Arial" panose="020B0604020202020204" pitchFamily="34" charset="0"/>
                <a:ea typeface="Calibri" panose="020F0502020204030204" pitchFamily="34" charset="0"/>
                <a:cs typeface="Arial" panose="020B0604020202020204" pitchFamily="34" charset="0"/>
              </a:rPr>
              <a:t>or have the fear of man and suffering?</a:t>
            </a:r>
            <a:endParaRPr lang="en-PH" sz="4200"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3591881"/>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F3648B97-3D91-4CC4-98AB-8288982AE284}"/>
              </a:ext>
            </a:extLst>
          </p:cNvPr>
          <p:cNvSpPr txBox="1"/>
          <p:nvPr/>
        </p:nvSpPr>
        <p:spPr>
          <a:xfrm>
            <a:off x="1066800" y="762000"/>
            <a:ext cx="7162800" cy="4987327"/>
          </a:xfrm>
          <a:prstGeom prst="rect">
            <a:avLst/>
          </a:prstGeom>
          <a:noFill/>
        </p:spPr>
        <p:txBody>
          <a:bodyPr wrap="square">
            <a:spAutoFit/>
          </a:bodyPr>
          <a:lstStyle/>
          <a:p>
            <a:pPr algn="ctr">
              <a:lnSpc>
                <a:spcPct val="115000"/>
              </a:lnSpc>
              <a:spcAft>
                <a:spcPts val="1000"/>
              </a:spcAft>
            </a:pPr>
            <a:r>
              <a:rPr lang="en-PH" sz="4000" b="1" dirty="0">
                <a:effectLst/>
                <a:latin typeface="Arial" panose="020B0604020202020204" pitchFamily="34" charset="0"/>
                <a:ea typeface="Calibri" panose="020F0502020204030204" pitchFamily="34" charset="0"/>
                <a:cs typeface="Arial" panose="020B0604020202020204" pitchFamily="34" charset="0"/>
              </a:rPr>
              <a:t>May we, by the enabling grace of God find ourselves living out the Christian life with endurance, perseverance and patience as we fix our gaze on the Lord Himself!</a:t>
            </a:r>
          </a:p>
        </p:txBody>
      </p:sp>
    </p:spTree>
    <p:extLst>
      <p:ext uri="{BB962C8B-B14F-4D97-AF65-F5344CB8AC3E}">
        <p14:creationId xmlns:p14="http://schemas.microsoft.com/office/powerpoint/2010/main" val="1454108147"/>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F3648B97-3D91-4CC4-98AB-8288982AE284}"/>
              </a:ext>
            </a:extLst>
          </p:cNvPr>
          <p:cNvSpPr txBox="1"/>
          <p:nvPr/>
        </p:nvSpPr>
        <p:spPr>
          <a:xfrm>
            <a:off x="533400" y="457200"/>
            <a:ext cx="8001000" cy="5263172"/>
          </a:xfrm>
          <a:prstGeom prst="rect">
            <a:avLst/>
          </a:prstGeom>
          <a:noFill/>
        </p:spPr>
        <p:txBody>
          <a:bodyPr wrap="square">
            <a:spAutoFit/>
          </a:bodyPr>
          <a:lstStyle/>
          <a:p>
            <a:pPr algn="ctr">
              <a:lnSpc>
                <a:spcPct val="115000"/>
              </a:lnSpc>
              <a:spcAft>
                <a:spcPts val="1000"/>
              </a:spcAft>
            </a:pPr>
            <a:r>
              <a:rPr lang="en-PH" sz="3600" b="1" dirty="0">
                <a:effectLst/>
                <a:latin typeface="Arial" panose="020B0604020202020204" pitchFamily="34" charset="0"/>
                <a:ea typeface="Calibri" panose="020F0502020204030204" pitchFamily="34" charset="0"/>
                <a:cs typeface="Arial" panose="020B0604020202020204" pitchFamily="34" charset="0"/>
              </a:rPr>
              <a:t>Hebrews 10:35-36; 12:2</a:t>
            </a:r>
            <a:endParaRPr lang="en-PH" sz="3600" dirty="0">
              <a:effectLst/>
              <a:latin typeface="Arial" panose="020B0604020202020204" pitchFamily="34" charset="0"/>
              <a:ea typeface="Calibri" panose="020F0502020204030204" pitchFamily="34" charset="0"/>
              <a:cs typeface="Arial" panose="020B0604020202020204" pitchFamily="34" charset="0"/>
            </a:endParaRPr>
          </a:p>
          <a:p>
            <a:pPr algn="ctr">
              <a:lnSpc>
                <a:spcPct val="115000"/>
              </a:lnSpc>
              <a:spcAft>
                <a:spcPts val="1000"/>
              </a:spcAft>
            </a:pPr>
            <a:r>
              <a:rPr lang="en-PH" sz="3600" i="1" dirty="0">
                <a:effectLst/>
                <a:latin typeface="Arial" panose="020B0604020202020204" pitchFamily="34" charset="0"/>
                <a:ea typeface="Calibri" panose="020F0502020204030204" pitchFamily="34" charset="0"/>
                <a:cs typeface="Arial" panose="020B0604020202020204" pitchFamily="34" charset="0"/>
              </a:rPr>
              <a:t>“So do not throw away your confidence; it will be richly rewarded. 36 </a:t>
            </a:r>
            <a:r>
              <a:rPr lang="en-PH" sz="3600" b="1" i="1" dirty="0">
                <a:effectLst/>
                <a:latin typeface="Arial" panose="020B0604020202020204" pitchFamily="34" charset="0"/>
                <a:ea typeface="Calibri" panose="020F0502020204030204" pitchFamily="34" charset="0"/>
                <a:cs typeface="Arial" panose="020B0604020202020204" pitchFamily="34" charset="0"/>
              </a:rPr>
              <a:t>You need to persevere</a:t>
            </a:r>
            <a:r>
              <a:rPr lang="en-PH" sz="3600" i="1" dirty="0">
                <a:effectLst/>
                <a:latin typeface="Arial" panose="020B0604020202020204" pitchFamily="34" charset="0"/>
                <a:ea typeface="Calibri" panose="020F0502020204030204" pitchFamily="34" charset="0"/>
                <a:cs typeface="Arial" panose="020B0604020202020204" pitchFamily="34" charset="0"/>
              </a:rPr>
              <a:t> so that when you have done the will of God, you will receive what he has promised…fixing our eyes on Jesus, the Author and Perfecter of  faith…”</a:t>
            </a:r>
            <a:endParaRPr lang="en-PH" sz="3600"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3385331990"/>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148736888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219200" y="685800"/>
            <a:ext cx="7239000" cy="2800767"/>
          </a:xfrm>
          <a:prstGeom prst="rect">
            <a:avLst/>
          </a:prstGeom>
          <a:noFill/>
        </p:spPr>
        <p:txBody>
          <a:bodyPr wrap="square" rtlCol="0">
            <a:spAutoFit/>
          </a:bodyPr>
          <a:lstStyle/>
          <a:p>
            <a:pPr lvl="0"/>
            <a:r>
              <a:rPr lang="en-PH" sz="4400" b="1" dirty="0">
                <a:latin typeface="Arial" panose="020B0604020202020204" pitchFamily="34" charset="0"/>
                <a:cs typeface="Arial" panose="020B0604020202020204" pitchFamily="34" charset="0"/>
              </a:rPr>
              <a:t>3. THE GOAL – BELIEVERS ARE CALLED TO GROW IN  CHRISTLIKENESS</a:t>
            </a:r>
          </a:p>
        </p:txBody>
      </p:sp>
    </p:spTree>
    <p:extLst>
      <p:ext uri="{BB962C8B-B14F-4D97-AF65-F5344CB8AC3E}">
        <p14:creationId xmlns:p14="http://schemas.microsoft.com/office/powerpoint/2010/main" val="147179091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66800" y="990600"/>
            <a:ext cx="7086600" cy="4524315"/>
          </a:xfrm>
          <a:prstGeom prst="rect">
            <a:avLst/>
          </a:prstGeom>
          <a:noFill/>
        </p:spPr>
        <p:txBody>
          <a:bodyPr wrap="square" rtlCol="0">
            <a:spAutoFit/>
          </a:bodyPr>
          <a:lstStyle/>
          <a:p>
            <a:pPr algn="ctr"/>
            <a:r>
              <a:rPr lang="en-PH" sz="3600" b="1" dirty="0">
                <a:latin typeface="Arial" panose="020B0604020202020204" pitchFamily="34" charset="0"/>
                <a:cs typeface="Arial" panose="020B0604020202020204" pitchFamily="34" charset="0"/>
              </a:rPr>
              <a:t>ENDURANCE, PERSEVERANCE AND PATIENCE RELATE TO EXPERIENCING THE GRACE AND THE POWER OF GOD AT WORK IN OUR LIVES ENABLING US TO REJOICE IN TRIALS AND TRIBULATIONS. </a:t>
            </a:r>
          </a:p>
        </p:txBody>
      </p:sp>
    </p:spTree>
    <p:extLst>
      <p:ext uri="{BB962C8B-B14F-4D97-AF65-F5344CB8AC3E}">
        <p14:creationId xmlns:p14="http://schemas.microsoft.com/office/powerpoint/2010/main" val="147179091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14400" y="657285"/>
            <a:ext cx="7772400" cy="4524315"/>
          </a:xfrm>
          <a:prstGeom prst="rect">
            <a:avLst/>
          </a:prstGeom>
          <a:noFill/>
        </p:spPr>
        <p:txBody>
          <a:bodyPr wrap="square" rtlCol="0">
            <a:spAutoFit/>
          </a:bodyPr>
          <a:lstStyle/>
          <a:p>
            <a:r>
              <a:rPr lang="en-PH" sz="4400" b="1" dirty="0">
                <a:latin typeface="Arial" panose="020B0604020202020204" pitchFamily="34" charset="0"/>
                <a:cs typeface="Arial" panose="020B0604020202020204" pitchFamily="34" charset="0"/>
              </a:rPr>
              <a:t>C.  MOTIVATIONS TO ENDURE AND PERSEVERE</a:t>
            </a:r>
            <a:br>
              <a:rPr lang="en-PH" sz="4000" b="1" dirty="0">
                <a:latin typeface="Arial" panose="020B0604020202020204" pitchFamily="34" charset="0"/>
                <a:cs typeface="Arial" panose="020B0604020202020204" pitchFamily="34" charset="0"/>
              </a:rPr>
            </a:br>
            <a:endParaRPr lang="en-PH" sz="4000" dirty="0">
              <a:latin typeface="Arial" panose="020B0604020202020204" pitchFamily="34" charset="0"/>
              <a:cs typeface="Arial" panose="020B0604020202020204" pitchFamily="34" charset="0"/>
            </a:endParaRPr>
          </a:p>
          <a:p>
            <a:pPr marL="742950" lvl="0" indent="-742950">
              <a:buAutoNum type="arabicPeriod"/>
            </a:pPr>
            <a:r>
              <a:rPr lang="en-PH" sz="4000" b="1" dirty="0">
                <a:latin typeface="Arial" panose="020B0604020202020204" pitchFamily="34" charset="0"/>
                <a:cs typeface="Arial" panose="020B0604020202020204" pitchFamily="34" charset="0"/>
              </a:rPr>
              <a:t>WE ARE ENABLED IN CHRIST! </a:t>
            </a:r>
          </a:p>
          <a:p>
            <a:pPr lvl="0"/>
            <a:r>
              <a:rPr lang="en-PH" sz="4000" b="1" dirty="0">
                <a:latin typeface="Arial" panose="020B0604020202020204" pitchFamily="34" charset="0"/>
                <a:cs typeface="Arial" panose="020B0604020202020204" pitchFamily="34" charset="0"/>
              </a:rPr>
              <a:t> </a:t>
            </a:r>
            <a:endParaRPr lang="en-PH" sz="4000" dirty="0">
              <a:latin typeface="Arial" panose="020B0604020202020204" pitchFamily="34" charset="0"/>
              <a:cs typeface="Arial" panose="020B0604020202020204" pitchFamily="34" charset="0"/>
            </a:endParaRPr>
          </a:p>
          <a:p>
            <a:pPr marL="1028700" lvl="1" indent="-571500">
              <a:buFont typeface="Arial" pitchFamily="34" charset="0"/>
              <a:buChar char="•"/>
            </a:pPr>
            <a:r>
              <a:rPr lang="en-PH" sz="4000" b="1" dirty="0">
                <a:latin typeface="Arial" panose="020B0604020202020204" pitchFamily="34" charset="0"/>
                <a:cs typeface="Arial" panose="020B0604020202020204" pitchFamily="34" charset="0"/>
              </a:rPr>
              <a:t>2 Thessalonians 3:5</a:t>
            </a:r>
            <a:endParaRPr lang="en-PH" sz="40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47179091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838200" y="1237595"/>
            <a:ext cx="7543800" cy="4401205"/>
          </a:xfrm>
          <a:prstGeom prst="rect">
            <a:avLst/>
          </a:prstGeom>
          <a:noFill/>
        </p:spPr>
        <p:txBody>
          <a:bodyPr wrap="square" rtlCol="0">
            <a:spAutoFit/>
          </a:bodyPr>
          <a:lstStyle/>
          <a:p>
            <a:pPr algn="ctr"/>
            <a:r>
              <a:rPr lang="en-PH" sz="4000" b="1" dirty="0">
                <a:latin typeface="Arial" panose="020B0604020202020204" pitchFamily="34" charset="0"/>
                <a:cs typeface="Arial" panose="020B0604020202020204" pitchFamily="34" charset="0"/>
              </a:rPr>
              <a:t> IF WE ARE GOING TO ENDURE  OR PERSEVERE IN FAITH AND OBEDIENCE, </a:t>
            </a:r>
          </a:p>
          <a:p>
            <a:pPr algn="ctr"/>
            <a:r>
              <a:rPr lang="en-PH" sz="4000" b="1" dirty="0">
                <a:latin typeface="Arial" panose="020B0604020202020204" pitchFamily="34" charset="0"/>
                <a:cs typeface="Arial" panose="020B0604020202020204" pitchFamily="34" charset="0"/>
              </a:rPr>
              <a:t>GOD MUST “</a:t>
            </a:r>
            <a:r>
              <a:rPr lang="en-PH" sz="4000" b="1" i="1" dirty="0">
                <a:latin typeface="Arial" panose="020B0604020202020204" pitchFamily="34" charset="0"/>
                <a:cs typeface="Arial" panose="020B0604020202020204" pitchFamily="34" charset="0"/>
              </a:rPr>
              <a:t>DIRECT OUR HEARTS TO THE STEADFASTNESS OF CHRIST.”</a:t>
            </a:r>
            <a:endParaRPr lang="en-PH" sz="4000" i="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47179091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14400" y="533400"/>
            <a:ext cx="7315200" cy="5632311"/>
          </a:xfrm>
          <a:prstGeom prst="rect">
            <a:avLst/>
          </a:prstGeom>
          <a:noFill/>
        </p:spPr>
        <p:txBody>
          <a:bodyPr wrap="square" rtlCol="0">
            <a:spAutoFit/>
          </a:bodyPr>
          <a:lstStyle/>
          <a:p>
            <a:pPr algn="ctr"/>
            <a:r>
              <a:rPr lang="en-PH" sz="3600" b="1" dirty="0">
                <a:latin typeface="Arial" panose="020B0604020202020204" pitchFamily="34" charset="0"/>
                <a:cs typeface="Arial" panose="020B0604020202020204" pitchFamily="34" charset="0"/>
              </a:rPr>
              <a:t>THE BIBLICAL CALL TO ENDURE AND PERSEVERE IN FAITH AND OBEDIENCE IS A CALL TO TRUST IN CHRIST- WHO PARDONS, TRANSFORMS, STRENGTHENS AND EMPOWERS US BY THE  GRACE OF GOD.</a:t>
            </a:r>
          </a:p>
          <a:p>
            <a:pPr algn="ctr"/>
            <a:endParaRPr lang="en-PH" sz="3600" b="1" dirty="0">
              <a:latin typeface="Arial" panose="020B0604020202020204" pitchFamily="34" charset="0"/>
              <a:cs typeface="Arial" panose="020B0604020202020204" pitchFamily="34" charset="0"/>
            </a:endParaRPr>
          </a:p>
          <a:p>
            <a:pPr algn="ctr"/>
            <a:r>
              <a:rPr lang="en-PH" sz="3600" b="1" dirty="0">
                <a:latin typeface="Arial" panose="020B0604020202020204" pitchFamily="34" charset="0"/>
                <a:cs typeface="Arial" panose="020B0604020202020204" pitchFamily="34" charset="0"/>
              </a:rPr>
              <a:t>Rom. 5:2-4; 2 Cor 9:8 </a:t>
            </a:r>
            <a:endParaRPr lang="en-PH" sz="36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47179091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838200" y="1219200"/>
            <a:ext cx="7772400" cy="3785652"/>
          </a:xfrm>
          <a:prstGeom prst="rect">
            <a:avLst/>
          </a:prstGeom>
          <a:noFill/>
        </p:spPr>
        <p:txBody>
          <a:bodyPr wrap="square" rtlCol="0">
            <a:spAutoFit/>
          </a:bodyPr>
          <a:lstStyle/>
          <a:p>
            <a:pPr algn="ctr"/>
            <a:r>
              <a:rPr lang="en-PH" sz="4000" b="1" dirty="0">
                <a:latin typeface="Arial" panose="020B0604020202020204" pitchFamily="34" charset="0"/>
                <a:cs typeface="Arial" panose="020B0604020202020204" pitchFamily="34" charset="0"/>
              </a:rPr>
              <a:t>John Piper:  </a:t>
            </a:r>
          </a:p>
          <a:p>
            <a:pPr algn="ctr"/>
            <a:r>
              <a:rPr lang="en-PH" sz="4000" b="1" dirty="0">
                <a:latin typeface="Arial" panose="020B0604020202020204" pitchFamily="34" charset="0"/>
                <a:cs typeface="Arial" panose="020B0604020202020204" pitchFamily="34" charset="0"/>
              </a:rPr>
              <a:t>“Our fight and our race and endurance is a radically God-centered, Christ-exalting, Spirit-dependent, promise-supported life.”</a:t>
            </a:r>
          </a:p>
        </p:txBody>
      </p:sp>
    </p:spTree>
    <p:extLst>
      <p:ext uri="{BB962C8B-B14F-4D97-AF65-F5344CB8AC3E}">
        <p14:creationId xmlns:p14="http://schemas.microsoft.com/office/powerpoint/2010/main" val="1471790918"/>
      </p:ext>
    </p:extLst>
  </p:cSld>
  <p:clrMapOvr>
    <a:masterClrMapping/>
  </p:clrMapOvr>
</p:sld>
</file>

<file path=ppt/theme/theme1.xml><?xml version="1.0" encoding="utf-8"?>
<a:theme xmlns:a="http://schemas.openxmlformats.org/drawingml/2006/main" name="Retrospect">
  <a:themeElements>
    <a:clrScheme name="Retrospect">
      <a:dk1>
        <a:srgbClr val="000000"/>
      </a:dk1>
      <a:lt1>
        <a:sysClr val="window" lastClr="FFFFFF"/>
      </a:lt1>
      <a:dk2>
        <a:srgbClr val="637052"/>
      </a:dk2>
      <a:lt2>
        <a:srgbClr val="CCDDEA"/>
      </a:lt2>
      <a:accent1>
        <a:srgbClr val="E48312"/>
      </a:accent1>
      <a:accent2>
        <a:srgbClr val="BD582C"/>
      </a:accent2>
      <a:accent3>
        <a:srgbClr val="865640"/>
      </a:accent3>
      <a:accent4>
        <a:srgbClr val="9B8357"/>
      </a:accent4>
      <a:accent5>
        <a:srgbClr val="C2BC80"/>
      </a:accent5>
      <a:accent6>
        <a:srgbClr val="94A088"/>
      </a:accent6>
      <a:hlink>
        <a:srgbClr val="2998E3"/>
      </a:hlink>
      <a:folHlink>
        <a:srgbClr val="8C8C8C"/>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3F1AAB62-24C6-49D2-8E01-B56FAC9A3DCD}"/>
    </a:ext>
  </a:extLst>
</a:theme>
</file>

<file path=docProps/app.xml><?xml version="1.0" encoding="utf-8"?>
<Properties xmlns="http://schemas.openxmlformats.org/officeDocument/2006/extended-properties" xmlns:vt="http://schemas.openxmlformats.org/officeDocument/2006/docPropsVTypes">
  <Template>Retrospect</Template>
  <TotalTime>494</TotalTime>
  <Words>938</Words>
  <Application>Microsoft Macintosh PowerPoint</Application>
  <PresentationFormat>On-screen Show (4:3)</PresentationFormat>
  <Paragraphs>79</Paragraphs>
  <Slides>36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36</vt:i4>
      </vt:variant>
    </vt:vector>
  </HeadingPairs>
  <TitlesOfParts>
    <vt:vector size="40" baseType="lpstr">
      <vt:lpstr>Arial</vt:lpstr>
      <vt:lpstr>Calibri</vt:lpstr>
      <vt:lpstr>Calibri Light</vt:lpstr>
      <vt:lpstr>Retrospect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Ence Ragos</dc:creator>
  <cp:lastModifiedBy>Tech Dept. GLCC</cp:lastModifiedBy>
  <cp:revision>47</cp:revision>
  <dcterms:created xsi:type="dcterms:W3CDTF">2015-10-15T22:50:10Z</dcterms:created>
  <dcterms:modified xsi:type="dcterms:W3CDTF">2022-01-30T07:13:02Z</dcterms:modified>
</cp:coreProperties>
</file>

<file path=docProps/thumbnail.jpeg>
</file>